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7" r:id="rId2"/>
    <p:sldId id="258" r:id="rId3"/>
    <p:sldId id="259" r:id="rId4"/>
    <p:sldId id="260" r:id="rId5"/>
    <p:sldId id="261" r:id="rId6"/>
    <p:sldId id="268" r:id="rId7"/>
    <p:sldId id="264" r:id="rId8"/>
    <p:sldId id="270" r:id="rId9"/>
    <p:sldId id="265" r:id="rId10"/>
    <p:sldId id="266" r:id="rId11"/>
    <p:sldId id="267" r:id="rId12"/>
    <p:sldId id="272" r:id="rId13"/>
    <p:sldId id="269" r:id="rId14"/>
    <p:sldId id="271" r:id="rId15"/>
    <p:sldId id="273" r:id="rId16"/>
    <p:sldId id="274" r:id="rId17"/>
    <p:sldId id="276" r:id="rId18"/>
    <p:sldId id="275" r:id="rId19"/>
    <p:sldId id="277" r:id="rId20"/>
    <p:sldId id="283" r:id="rId21"/>
    <p:sldId id="284" r:id="rId22"/>
    <p:sldId id="285" r:id="rId23"/>
    <p:sldId id="281" r:id="rId24"/>
  </p:sldIdLst>
  <p:sldSz cx="9144000" cy="5143500" type="screen16x9"/>
  <p:notesSz cx="7104063" cy="10234613"/>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36" d="100"/>
          <a:sy n="136" d="100"/>
        </p:scale>
        <p:origin x="138"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2024-02-21</a:t>
            </a:fld>
            <a:endParaRPr lang="zh-CN" altLang="en-US"/>
          </a:p>
        </p:txBody>
      </p:sp>
      <p:sp>
        <p:nvSpPr>
          <p:cNvPr id="4" name="幻灯片图像占位符 3"/>
          <p:cNvSpPr>
            <a:spLocks noGrp="1" noRot="1" noChangeAspect="1"/>
          </p:cNvSpPr>
          <p:nvPr>
            <p:ph type="sldImg" idx="2"/>
          </p:nvPr>
        </p:nvSpPr>
        <p:spPr>
          <a:xfrm>
            <a:off x="482121" y="1279287"/>
            <a:ext cx="6139502"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876407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993623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3442232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1580782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3477077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1913121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1220535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4216441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913038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1731978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909042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1586183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2878382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t>23</a:t>
            </a:fld>
            <a:endParaRPr lang="en-US" dirty="0"/>
          </a:p>
        </p:txBody>
      </p:sp>
    </p:spTree>
    <p:extLst>
      <p:ext uri="{BB962C8B-B14F-4D97-AF65-F5344CB8AC3E}">
        <p14:creationId xmlns:p14="http://schemas.microsoft.com/office/powerpoint/2010/main" val="1991718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1691346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1626181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1421071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992862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2740901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1632396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1891673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920"/>
            <a:ext cx="6858000" cy="1791013"/>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2001"/>
            <a:ext cx="6858000" cy="124203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2024-02-21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92"/>
            <a:ext cx="7886700" cy="435964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2024-02-21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3048000" y="331528"/>
            <a:ext cx="3276600" cy="2313078"/>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81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2966029" y="2851588"/>
            <a:ext cx="3383973" cy="323892"/>
          </a:xfrm>
          <a:prstGeom prst="rect">
            <a:avLst/>
          </a:prstGeom>
        </p:spPr>
        <p:txBody>
          <a:bodyPr vert="horz" lIns="0" tIns="40504" rIns="0" bIns="40504" anchor="ctr"/>
          <a:lstStyle>
            <a:lvl1pPr marL="0" indent="0" algn="ctr">
              <a:lnSpc>
                <a:spcPct val="100000"/>
              </a:lnSpc>
              <a:spcBef>
                <a:spcPts val="0"/>
              </a:spcBef>
              <a:buNone/>
              <a:defRPr sz="315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2966029" y="3289513"/>
            <a:ext cx="3383973" cy="171368"/>
          </a:xfrm>
          <a:prstGeom prst="rect">
            <a:avLst/>
          </a:prstGeom>
        </p:spPr>
        <p:txBody>
          <a:bodyPr vert="horz" lIns="0" tIns="40504" rIns="0" bIns="40504" anchor="ctr"/>
          <a:lstStyle>
            <a:lvl1pPr marL="0" indent="0" algn="ctr">
              <a:lnSpc>
                <a:spcPct val="100000"/>
              </a:lnSpc>
              <a:spcBef>
                <a:spcPts val="0"/>
              </a:spcBef>
              <a:spcAft>
                <a:spcPts val="0"/>
              </a:spcAft>
              <a:buNone/>
              <a:defRPr sz="135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2981375" y="3614001"/>
            <a:ext cx="3366029" cy="115285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2024-02-21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528"/>
            <a:ext cx="7886700" cy="213992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700"/>
            <a:ext cx="7886700" cy="112533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2024-02-21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458"/>
            <a:ext cx="3886200" cy="32640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458"/>
            <a:ext cx="3886200" cy="32640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2024-02-21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92"/>
            <a:ext cx="7886700" cy="994346"/>
          </a:xfrm>
        </p:spPr>
        <p:txBody>
          <a:bodyPr/>
          <a:lstStyle/>
          <a:p>
            <a:r>
              <a:rPr lang="zh-CN" altLang="en-US"/>
              <a:t>单击此处编辑母版标题样式</a:t>
            </a:r>
          </a:p>
        </p:txBody>
      </p:sp>
      <p:sp>
        <p:nvSpPr>
          <p:cNvPr id="3" name="文本占位符 2"/>
          <p:cNvSpPr>
            <a:spLocks noGrp="1"/>
          </p:cNvSpPr>
          <p:nvPr>
            <p:ph type="body" idx="1"/>
          </p:nvPr>
        </p:nvSpPr>
        <p:spPr>
          <a:xfrm>
            <a:off x="890081" y="1334062"/>
            <a:ext cx="3655181" cy="61804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890081" y="1999384"/>
            <a:ext cx="3655181" cy="26436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04" y="1334062"/>
            <a:ext cx="3673182" cy="61804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4692704" y="1999384"/>
            <a:ext cx="3673182" cy="26436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2024-02-21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2024-02-21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2024-02-21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3124012" cy="120036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342961"/>
            <a:ext cx="4629150" cy="405359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a:p>
        </p:txBody>
      </p:sp>
      <p:sp>
        <p:nvSpPr>
          <p:cNvPr id="4" name="文本占位符 3"/>
          <p:cNvSpPr>
            <a:spLocks noGrp="1"/>
          </p:cNvSpPr>
          <p:nvPr>
            <p:ph type="body" sz="half" idx="2"/>
          </p:nvPr>
        </p:nvSpPr>
        <p:spPr>
          <a:xfrm>
            <a:off x="629841" y="1543320"/>
            <a:ext cx="3124012" cy="28591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8035" indent="0">
              <a:buNone/>
              <a:defRPr sz="1050"/>
            </a:lvl7pPr>
            <a:lvl8pPr marL="2400935" indent="0">
              <a:buNone/>
              <a:defRPr sz="1050"/>
            </a:lvl8pPr>
            <a:lvl9pPr marL="2743835"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2024-02-21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92"/>
            <a:ext cx="1971675" cy="435964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92"/>
            <a:ext cx="5800725" cy="435964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2024-02-21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92"/>
            <a:ext cx="7886700" cy="994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458"/>
            <a:ext cx="7886700" cy="3264075"/>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8097"/>
            <a:ext cx="2057400" cy="273892"/>
          </a:xfrm>
          <a:prstGeom prst="rect">
            <a:avLst/>
          </a:prstGeom>
        </p:spPr>
        <p:txBody>
          <a:bodyPr vert="horz" lIns="91440" tIns="45720" rIns="91440" bIns="45720" rtlCol="0" anchor="ctr"/>
          <a:lstStyle>
            <a:lvl1pPr algn="l">
              <a:defRPr sz="900">
                <a:solidFill>
                  <a:schemeClr val="tx1">
                    <a:tint val="75000"/>
                  </a:schemeClr>
                </a:solidFill>
              </a:defRPr>
            </a:lvl1pPr>
          </a:lstStyle>
          <a:p>
            <a:fld id="{82F288E0-7875-42C4-84C8-98DBBD3BF4D2}" type="datetimeFigureOut">
              <a:rPr lang="zh-CN" altLang="en-US" smtClean="0"/>
              <a:t>2024-02-21</a:t>
            </a:fld>
            <a:endParaRPr lang="zh-CN" altLang="en-US"/>
          </a:p>
        </p:txBody>
      </p:sp>
      <p:sp>
        <p:nvSpPr>
          <p:cNvPr id="5" name="页脚占位符 4"/>
          <p:cNvSpPr>
            <a:spLocks noGrp="1"/>
          </p:cNvSpPr>
          <p:nvPr>
            <p:ph type="ftr" sz="quarter" idx="3"/>
          </p:nvPr>
        </p:nvSpPr>
        <p:spPr>
          <a:xfrm>
            <a:off x="3028950" y="4768097"/>
            <a:ext cx="3086100" cy="27389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8097"/>
            <a:ext cx="2057400" cy="273892"/>
          </a:xfrm>
          <a:prstGeom prst="rect">
            <a:avLst/>
          </a:prstGeom>
        </p:spPr>
        <p:txBody>
          <a:bodyPr vert="horz" lIns="91440" tIns="45720" rIns="91440" bIns="45720" rtlCol="0" anchor="ctr"/>
          <a:lstStyle>
            <a:lvl1pPr algn="r">
              <a:defRPr sz="9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l="-6000" r="-6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rcRect l="35651"/>
          <a:stretch>
            <a:fillRect/>
          </a:stretch>
        </p:blipFill>
        <p:spPr>
          <a:xfrm>
            <a:off x="-10795" y="2267840"/>
            <a:ext cx="5884118" cy="944493"/>
          </a:xfrm>
          <a:custGeom>
            <a:avLst/>
            <a:gdLst>
              <a:gd name="connsiteX0" fmla="*/ 0 w 7845490"/>
              <a:gd name="connsiteY0" fmla="*/ 0 h 1259324"/>
              <a:gd name="connsiteX1" fmla="*/ 7845490 w 7845490"/>
              <a:gd name="connsiteY1" fmla="*/ 0 h 1259324"/>
              <a:gd name="connsiteX2" fmla="*/ 7845490 w 7845490"/>
              <a:gd name="connsiteY2" fmla="*/ 1259324 h 1259324"/>
              <a:gd name="connsiteX3" fmla="*/ 0 w 7845490"/>
              <a:gd name="connsiteY3" fmla="*/ 1259324 h 1259324"/>
              <a:gd name="connsiteX4" fmla="*/ 0 w 7845490"/>
              <a:gd name="connsiteY4" fmla="*/ 0 h 1259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5490" h="1259324">
                <a:moveTo>
                  <a:pt x="0" y="0"/>
                </a:moveTo>
                <a:lnTo>
                  <a:pt x="7845490" y="0"/>
                </a:lnTo>
                <a:lnTo>
                  <a:pt x="7845490" y="1259324"/>
                </a:lnTo>
                <a:lnTo>
                  <a:pt x="0" y="1259324"/>
                </a:lnTo>
                <a:lnTo>
                  <a:pt x="0" y="0"/>
                </a:lnTo>
                <a:close/>
              </a:path>
            </a:pathLst>
          </a:custGeom>
        </p:spPr>
      </p:pic>
      <p:sp>
        <p:nvSpPr>
          <p:cNvPr id="7" name="文本框 6"/>
          <p:cNvSpPr txBox="1"/>
          <p:nvPr/>
        </p:nvSpPr>
        <p:spPr>
          <a:xfrm>
            <a:off x="342274" y="1441808"/>
            <a:ext cx="5420286" cy="1323439"/>
          </a:xfrm>
          <a:prstGeom prst="rect">
            <a:avLst/>
          </a:prstGeom>
          <a:noFill/>
        </p:spPr>
        <p:txBody>
          <a:bodyPr wrap="square" rtlCol="0">
            <a:spAutoFit/>
          </a:bodyPr>
          <a:lstStyle/>
          <a:p>
            <a:pPr algn="l"/>
            <a:r>
              <a:rPr lang="zh-CN" altLang="en-US" sz="4000" b="1" dirty="0">
                <a:solidFill>
                  <a:srgbClr val="FFC000"/>
                </a:solidFill>
                <a:latin typeface="微软雅黑" panose="020B0503020204020204" charset="-122"/>
                <a:ea typeface="微软雅黑" panose="020B0503020204020204" charset="-122"/>
                <a:cs typeface="Arial" panose="020B0604020202020204" pitchFamily="34" charset="0"/>
              </a:rPr>
              <a:t>事半功倍的</a:t>
            </a:r>
            <a:endParaRPr lang="en-US" altLang="zh-CN" sz="4000" b="1" dirty="0">
              <a:solidFill>
                <a:srgbClr val="FFC000"/>
              </a:solidFill>
              <a:latin typeface="微软雅黑" panose="020B0503020204020204" charset="-122"/>
              <a:ea typeface="微软雅黑" panose="020B0503020204020204" charset="-122"/>
              <a:cs typeface="Arial" panose="020B0604020202020204" pitchFamily="34" charset="0"/>
            </a:endParaRPr>
          </a:p>
          <a:p>
            <a:pPr algn="l"/>
            <a:r>
              <a:rPr lang="zh-CN" altLang="en-US" sz="4000" b="1" dirty="0">
                <a:gradFill>
                  <a:gsLst>
                    <a:gs pos="0">
                      <a:schemeClr val="accent1">
                        <a:lumMod val="5000"/>
                        <a:lumOff val="95000"/>
                      </a:schemeClr>
                    </a:gs>
                    <a:gs pos="56000">
                      <a:srgbClr val="FEFEFE"/>
                    </a:gs>
                    <a:gs pos="81000">
                      <a:schemeClr val="bg1">
                        <a:lumMod val="85000"/>
                      </a:schemeClr>
                    </a:gs>
                    <a:gs pos="100000">
                      <a:schemeClr val="bg1">
                        <a:lumMod val="65000"/>
                      </a:schemeClr>
                    </a:gs>
                  </a:gsLst>
                  <a:path path="circle">
                    <a:fillToRect r="100000" b="100000"/>
                  </a:path>
                </a:gradFill>
                <a:latin typeface="微软雅黑" panose="020B0503020204020204" charset="-122"/>
                <a:ea typeface="微软雅黑" panose="020B0503020204020204" charset="-122"/>
                <a:cs typeface="Arial" panose="020B0604020202020204" pitchFamily="34" charset="0"/>
              </a:rPr>
              <a:t>领导力开发</a:t>
            </a:r>
            <a:r>
              <a:rPr lang="zh-CN" altLang="en-US" sz="4000" b="1" dirty="0">
                <a:solidFill>
                  <a:srgbClr val="FFC000"/>
                </a:solidFill>
                <a:latin typeface="微软雅黑" panose="020B0503020204020204" charset="-122"/>
                <a:ea typeface="微软雅黑" panose="020B0503020204020204" charset="-122"/>
                <a:cs typeface="Arial" panose="020B0604020202020204" pitchFamily="34" charset="0"/>
              </a:rPr>
              <a:t>解决方案</a:t>
            </a:r>
            <a:endParaRPr lang="en-US" sz="4000" b="1" dirty="0">
              <a:solidFill>
                <a:srgbClr val="FFC000"/>
              </a:solidFill>
              <a:latin typeface="微软雅黑" panose="020B0503020204020204" charset="-122"/>
              <a:ea typeface="微软雅黑" panose="020B0503020204020204" charset="-122"/>
              <a:cs typeface="Arial" panose="020B0604020202020204" pitchFamily="34" charset="0"/>
            </a:endParaRPr>
          </a:p>
        </p:txBody>
      </p:sp>
      <p:pic>
        <p:nvPicPr>
          <p:cNvPr id="2" name="Oh Wonder - All We Do">
            <a:hlinkClick r:id="" action="ppaction://media"/>
            <a:extLst>
              <a:ext uri="{FF2B5EF4-FFF2-40B4-BE49-F238E27FC236}">
                <a16:creationId xmlns:a16="http://schemas.microsoft.com/office/drawing/2014/main" id="{01CD62C0-3BEA-4733-A67B-F00E69173D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0395" y="277729"/>
            <a:ext cx="609600" cy="609600"/>
          </a:xfrm>
          <a:prstGeom prst="rect">
            <a:avLst/>
          </a:prstGeom>
        </p:spPr>
      </p:pic>
      <p:grpSp>
        <p:nvGrpSpPr>
          <p:cNvPr id="10" name="组合 9">
            <a:extLst>
              <a:ext uri="{FF2B5EF4-FFF2-40B4-BE49-F238E27FC236}">
                <a16:creationId xmlns:a16="http://schemas.microsoft.com/office/drawing/2014/main" id="{AFDC1F66-91A5-4EE9-A3A9-C04E54121AD6}"/>
              </a:ext>
            </a:extLst>
          </p:cNvPr>
          <p:cNvGrpSpPr/>
          <p:nvPr/>
        </p:nvGrpSpPr>
        <p:grpSpPr>
          <a:xfrm>
            <a:off x="389168" y="184051"/>
            <a:ext cx="2135192" cy="1383105"/>
            <a:chOff x="199319" y="28631"/>
            <a:chExt cx="1929265" cy="1249712"/>
          </a:xfrm>
        </p:grpSpPr>
        <p:pic>
          <p:nvPicPr>
            <p:cNvPr id="11" name="图片 10">
              <a:extLst>
                <a:ext uri="{FF2B5EF4-FFF2-40B4-BE49-F238E27FC236}">
                  <a16:creationId xmlns:a16="http://schemas.microsoft.com/office/drawing/2014/main" id="{22E06AA4-CD92-4118-A3E8-BB00226239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319" y="28631"/>
              <a:ext cx="1249712" cy="1249712"/>
            </a:xfrm>
            <a:prstGeom prst="rect">
              <a:avLst/>
            </a:prstGeom>
          </p:spPr>
        </p:pic>
        <p:sp>
          <p:nvSpPr>
            <p:cNvPr id="12" name="文本框 11">
              <a:extLst>
                <a:ext uri="{FF2B5EF4-FFF2-40B4-BE49-F238E27FC236}">
                  <a16:creationId xmlns:a16="http://schemas.microsoft.com/office/drawing/2014/main" id="{DF4CCF6F-90C9-4738-81EA-0531BE80FCB7}"/>
                </a:ext>
              </a:extLst>
            </p:cNvPr>
            <p:cNvSpPr txBox="1"/>
            <p:nvPr/>
          </p:nvSpPr>
          <p:spPr>
            <a:xfrm>
              <a:off x="1127448" y="510547"/>
              <a:ext cx="1001136" cy="750852"/>
            </a:xfrm>
            <a:prstGeom prst="rect">
              <a:avLst/>
            </a:prstGeom>
            <a:noFill/>
          </p:spPr>
          <p:txBody>
            <a:bodyPr wrap="none" rtlCol="0">
              <a:spAutoFit/>
            </a:bodyPr>
            <a:lstStyle/>
            <a:p>
              <a:r>
                <a:rPr lang="zh-CN" altLang="en-US" sz="2400" dirty="0">
                  <a:solidFill>
                    <a:srgbClr val="FFC000"/>
                  </a:solidFill>
                  <a:latin typeface="微软雅黑" panose="020B0503020204020204" pitchFamily="34" charset="-122"/>
                  <a:ea typeface="微软雅黑" panose="020B0503020204020204" pitchFamily="34" charset="-122"/>
                </a:rPr>
                <a:t>创效</a:t>
              </a:r>
              <a:endParaRPr lang="en-US" altLang="zh-CN" sz="2400" dirty="0">
                <a:solidFill>
                  <a:srgbClr val="FFC000"/>
                </a:solidFill>
                <a:latin typeface="微软雅黑" panose="020B0503020204020204" pitchFamily="34" charset="-122"/>
                <a:ea typeface="微软雅黑" panose="020B0503020204020204" pitchFamily="34" charset="-122"/>
              </a:endParaRPr>
            </a:p>
            <a:p>
              <a:r>
                <a:rPr lang="zh-CN" altLang="en-US" sz="2400" dirty="0">
                  <a:solidFill>
                    <a:srgbClr val="FFC000"/>
                  </a:solidFill>
                  <a:latin typeface="微软雅黑" panose="020B0503020204020204" pitchFamily="34" charset="-122"/>
                  <a:ea typeface="微软雅黑" panose="020B0503020204020204" pitchFamily="34" charset="-122"/>
                </a:rPr>
                <a:t>创一流</a:t>
              </a:r>
            </a:p>
          </p:txBody>
        </p:sp>
      </p:grpSp>
      <p:sp>
        <p:nvSpPr>
          <p:cNvPr id="13" name="文本框 12">
            <a:extLst>
              <a:ext uri="{FF2B5EF4-FFF2-40B4-BE49-F238E27FC236}">
                <a16:creationId xmlns:a16="http://schemas.microsoft.com/office/drawing/2014/main" id="{6598030A-36B2-43E2-A4EA-FE69FB530383}"/>
              </a:ext>
            </a:extLst>
          </p:cNvPr>
          <p:cNvSpPr txBox="1"/>
          <p:nvPr/>
        </p:nvSpPr>
        <p:spPr>
          <a:xfrm>
            <a:off x="1241373" y="2780035"/>
            <a:ext cx="1569660" cy="646331"/>
          </a:xfrm>
          <a:prstGeom prst="rect">
            <a:avLst/>
          </a:prstGeom>
          <a:noFill/>
        </p:spPr>
        <p:txBody>
          <a:bodyPr wrap="none" rtlCol="0">
            <a:spAutoFit/>
          </a:bodyPr>
          <a:lstStyle/>
          <a:p>
            <a:pPr algn="ctr"/>
            <a:r>
              <a:rPr lang="zh-CN" altLang="en-US" sz="3600" b="1" dirty="0">
                <a:solidFill>
                  <a:schemeClr val="bg1"/>
                </a:solidFill>
                <a:latin typeface="微软雅黑" panose="020B0503020204020204" pitchFamily="34" charset="-122"/>
                <a:ea typeface="微软雅黑" panose="020B0503020204020204" pitchFamily="34" charset="-122"/>
              </a:rPr>
              <a:t>杨天河</a:t>
            </a:r>
          </a:p>
        </p:txBody>
      </p:sp>
      <p:sp>
        <p:nvSpPr>
          <p:cNvPr id="14" name="文本框 13">
            <a:extLst>
              <a:ext uri="{FF2B5EF4-FFF2-40B4-BE49-F238E27FC236}">
                <a16:creationId xmlns:a16="http://schemas.microsoft.com/office/drawing/2014/main" id="{E1C8E163-1D8B-48D8-B482-F2409EB4513B}"/>
              </a:ext>
            </a:extLst>
          </p:cNvPr>
          <p:cNvSpPr txBox="1"/>
          <p:nvPr/>
        </p:nvSpPr>
        <p:spPr>
          <a:xfrm rot="20208198">
            <a:off x="1214757" y="3656432"/>
            <a:ext cx="1720343" cy="510524"/>
          </a:xfrm>
          <a:prstGeom prst="rect">
            <a:avLst/>
          </a:prstGeom>
          <a:noFill/>
        </p:spPr>
        <p:txBody>
          <a:bodyPr wrap="none" rtlCol="0">
            <a:spAutoFit/>
          </a:bodyPr>
          <a:lstStyle/>
          <a:p>
            <a:pPr>
              <a:lnSpc>
                <a:spcPct val="200000"/>
              </a:lnSpc>
            </a:pPr>
            <a:r>
              <a:rPr lang="zh-CN" altLang="en-US" sz="1600" dirty="0">
                <a:solidFill>
                  <a:schemeClr val="tx2">
                    <a:lumMod val="20000"/>
                    <a:lumOff val="80000"/>
                  </a:schemeClr>
                </a:solidFill>
                <a:latin typeface="微软雅黑" panose="020B0503020204020204" pitchFamily="34" charset="-122"/>
                <a:ea typeface="微软雅黑" panose="020B0503020204020204" pitchFamily="34" charset="-122"/>
              </a:rPr>
              <a:t>独创</a:t>
            </a:r>
            <a:r>
              <a:rPr lang="en-US" altLang="zh-CN" sz="1600" dirty="0">
                <a:solidFill>
                  <a:schemeClr val="tx2">
                    <a:lumMod val="20000"/>
                    <a:lumOff val="80000"/>
                  </a:schemeClr>
                </a:solidFill>
                <a:latin typeface="微软雅黑" panose="020B0503020204020204" pitchFamily="34" charset="-122"/>
                <a:ea typeface="微软雅黑" panose="020B0503020204020204" pitchFamily="34" charset="-122"/>
              </a:rPr>
              <a:t>+</a:t>
            </a:r>
            <a:r>
              <a:rPr lang="zh-CN" altLang="en-US" sz="1600" dirty="0">
                <a:solidFill>
                  <a:schemeClr val="tx2">
                    <a:lumMod val="20000"/>
                    <a:lumOff val="80000"/>
                  </a:schemeClr>
                </a:solidFill>
                <a:latin typeface="微软雅黑" panose="020B0503020204020204" pitchFamily="34" charset="-122"/>
                <a:ea typeface="微软雅黑" panose="020B0503020204020204" pitchFamily="34" charset="-122"/>
              </a:rPr>
              <a:t>全面</a:t>
            </a:r>
            <a:r>
              <a:rPr lang="en-US" altLang="zh-CN" sz="1600" dirty="0">
                <a:solidFill>
                  <a:schemeClr val="tx2">
                    <a:lumMod val="20000"/>
                    <a:lumOff val="80000"/>
                  </a:schemeClr>
                </a:solidFill>
                <a:latin typeface="微软雅黑" panose="020B0503020204020204" pitchFamily="34" charset="-122"/>
                <a:ea typeface="微软雅黑" panose="020B0503020204020204" pitchFamily="34" charset="-122"/>
              </a:rPr>
              <a:t>+</a:t>
            </a:r>
            <a:r>
              <a:rPr lang="zh-CN" altLang="en-US" sz="1600" dirty="0">
                <a:solidFill>
                  <a:schemeClr val="tx2">
                    <a:lumMod val="20000"/>
                    <a:lumOff val="80000"/>
                  </a:schemeClr>
                </a:solidFill>
                <a:latin typeface="微软雅黑" panose="020B0503020204020204" pitchFamily="34" charset="-122"/>
                <a:ea typeface="微软雅黑" panose="020B0503020204020204" pitchFamily="34" charset="-122"/>
              </a:rPr>
              <a:t>系统</a:t>
            </a:r>
            <a:endParaRPr lang="en-US" altLang="zh-CN" sz="1600" dirty="0">
              <a:solidFill>
                <a:schemeClr val="tx2">
                  <a:lumMod val="20000"/>
                  <a:lumOff val="8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1000"/>
                                        <p:tgtEl>
                                          <p:spTgt spid="10"/>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750"/>
                                        <p:tgtEl>
                                          <p:spTgt spid="13"/>
                                        </p:tgtEl>
                                      </p:cBhvr>
                                    </p:animEffect>
                                  </p:childTnLst>
                                </p:cTn>
                              </p:par>
                              <p:par>
                                <p:cTn id="19" presetID="35" presetClass="path" presetSubtype="0" decel="100000" fill="hold" grpId="1" nodeType="withEffect">
                                  <p:stCondLst>
                                    <p:cond delay="0"/>
                                  </p:stCondLst>
                                  <p:childTnLst>
                                    <p:animMotion origin="layout" path="M -4.375E-6 -4.07407E-6 L 0.04493 -4.07407E-6 " pathEditMode="relative" rAng="0" ptsTypes="AA">
                                      <p:cBhvr>
                                        <p:cTn id="20" dur="1250" spd="-100000" fill="hold"/>
                                        <p:tgtEl>
                                          <p:spTgt spid="13"/>
                                        </p:tgtEl>
                                        <p:attrNameLst>
                                          <p:attrName>ppt_x</p:attrName>
                                          <p:attrName>ppt_y</p:attrName>
                                        </p:attrNameLst>
                                      </p:cBhvr>
                                      <p:rCtr x="2240" y="0"/>
                                    </p:animMotion>
                                  </p:childTnLst>
                                </p:cTn>
                              </p:par>
                            </p:childTnLst>
                          </p:cTn>
                        </p:par>
                        <p:par>
                          <p:cTn id="21" fill="hold">
                            <p:stCondLst>
                              <p:cond delay="275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par>
                          <p:cTn id="25" fill="hold">
                            <p:stCondLst>
                              <p:cond delay="3250"/>
                            </p:stCondLst>
                            <p:childTnLst>
                              <p:par>
                                <p:cTn id="26" presetID="26" presetClass="emph" presetSubtype="0" repeatCount="3000" fill="hold" grpId="1" nodeType="afterEffect">
                                  <p:stCondLst>
                                    <p:cond delay="0"/>
                                  </p:stCondLst>
                                  <p:childTnLst>
                                    <p:animEffect transition="out" filter="fade">
                                      <p:cBhvr>
                                        <p:cTn id="27" dur="500" tmFilter="0, 0; .2, .5; .8, .5; 1, 0"/>
                                        <p:tgtEl>
                                          <p:spTgt spid="14"/>
                                        </p:tgtEl>
                                      </p:cBhvr>
                                    </p:animEffect>
                                    <p:animScale>
                                      <p:cBhvr>
                                        <p:cTn id="28"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repeatCount="indefinite" fill="hold" display="0">
                  <p:stCondLst>
                    <p:cond delay="indefinite"/>
                  </p:stCondLst>
                  <p:endCondLst>
                    <p:cond evt="onStopAudio" delay="0">
                      <p:tgtEl>
                        <p:sldTgt/>
                      </p:tgtEl>
                    </p:cond>
                  </p:endCondLst>
                </p:cTn>
                <p:tgtEl>
                  <p:spTgt spid="2"/>
                </p:tgtEl>
              </p:cMediaNode>
            </p:audio>
          </p:childTnLst>
        </p:cTn>
      </p:par>
    </p:tnLst>
    <p:bldLst>
      <p:bldP spid="7" grpId="0"/>
      <p:bldP spid="13" grpId="0"/>
      <p:bldP spid="13" grpId="1"/>
      <p:bldP spid="14" grpId="0"/>
      <p:bldP spid="14"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0">
              <a:srgbClr val="682367"/>
            </a:gs>
            <a:gs pos="39000">
              <a:srgbClr val="020049"/>
            </a:gs>
          </a:gsLst>
          <a:lin ang="4200000" scaled="0"/>
        </a:gradFill>
        <a:effectLst/>
      </p:bgPr>
    </p:bg>
    <p:spTree>
      <p:nvGrpSpPr>
        <p:cNvPr id="1" name=""/>
        <p:cNvGrpSpPr/>
        <p:nvPr/>
      </p:nvGrpSpPr>
      <p:grpSpPr>
        <a:xfrm>
          <a:off x="0" y="0"/>
          <a:ext cx="0" cy="0"/>
          <a:chOff x="0" y="0"/>
          <a:chExt cx="0" cy="0"/>
        </a:xfrm>
      </p:grpSpPr>
      <p:grpSp>
        <p:nvGrpSpPr>
          <p:cNvPr id="3" name="组合 2"/>
          <p:cNvGrpSpPr/>
          <p:nvPr userDrawn="1"/>
        </p:nvGrpSpPr>
        <p:grpSpPr>
          <a:xfrm>
            <a:off x="0" y="134628"/>
            <a:ext cx="268663" cy="311139"/>
            <a:chOff x="0" y="179110"/>
            <a:chExt cx="358217" cy="414780"/>
          </a:xfrm>
          <a:solidFill>
            <a:schemeClr val="bg1"/>
          </a:solidFill>
        </p:grpSpPr>
        <p:sp>
          <p:nvSpPr>
            <p:cNvPr id="4" name="矩形 3"/>
            <p:cNvSpPr/>
            <p:nvPr/>
          </p:nvSpPr>
          <p:spPr>
            <a:xfrm>
              <a:off x="0" y="179110"/>
              <a:ext cx="226243"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sp>
          <p:nvSpPr>
            <p:cNvPr id="5" name="矩形 4"/>
            <p:cNvSpPr/>
            <p:nvPr/>
          </p:nvSpPr>
          <p:spPr>
            <a:xfrm>
              <a:off x="273470" y="179110"/>
              <a:ext cx="84747"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grpSp>
      <p:sp>
        <p:nvSpPr>
          <p:cNvPr id="2" name="标题 6"/>
          <p:cNvSpPr>
            <a:spLocks noGrp="1"/>
          </p:cNvSpPr>
          <p:nvPr/>
        </p:nvSpPr>
        <p:spPr>
          <a:xfrm>
            <a:off x="247282" y="30432"/>
            <a:ext cx="5328397" cy="519533"/>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2100" b="0" kern="1200">
                <a:gradFill>
                  <a:gsLst>
                    <a:gs pos="0">
                      <a:srgbClr val="1E5B93"/>
                    </a:gs>
                    <a:gs pos="100000">
                      <a:srgbClr val="3E1840"/>
                    </a:gs>
                  </a:gsLst>
                  <a:lin ang="0" scaled="1"/>
                </a:gradFill>
                <a:latin typeface="时尚中黑简体" panose="01010104010101010101" pitchFamily="2" charset="-122"/>
                <a:ea typeface="时尚中黑简体" panose="01010104010101010101" pitchFamily="2" charset="-122"/>
                <a:cs typeface="+mj-cs"/>
              </a:defRPr>
            </a:lvl1pPr>
          </a:lstStyle>
          <a:p>
            <a:r>
              <a:rPr lang="zh-CN" altLang="en-US"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领导力开发如何事半功倍</a:t>
            </a:r>
          </a:p>
        </p:txBody>
      </p:sp>
      <p:sp>
        <p:nvSpPr>
          <p:cNvPr id="53" name="任意多边形 8"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60F1032F-CE9B-4F98-A411-ADC832BCF822}"/>
              </a:ext>
            </a:extLst>
          </p:cNvPr>
          <p:cNvSpPr/>
          <p:nvPr/>
        </p:nvSpPr>
        <p:spPr>
          <a:xfrm rot="2700000" flipH="1">
            <a:off x="2824523" y="1962521"/>
            <a:ext cx="1282500" cy="1276056"/>
          </a:xfrm>
          <a:custGeom>
            <a:avLst/>
            <a:gdLst>
              <a:gd name="connsiteX0" fmla="*/ 2779888 w 2779888"/>
              <a:gd name="connsiteY0" fmla="*/ 0 h 2765919"/>
              <a:gd name="connsiteX1" fmla="*/ 1964824 w 2779888"/>
              <a:gd name="connsiteY1" fmla="*/ 1960733 h 2765919"/>
              <a:gd name="connsiteX2" fmla="*/ 0 w 2779888"/>
              <a:gd name="connsiteY2" fmla="*/ 2765884 h 2765919"/>
              <a:gd name="connsiteX3" fmla="*/ 9758 w 2779888"/>
              <a:gd name="connsiteY3" fmla="*/ 833959 h 2765919"/>
              <a:gd name="connsiteX4" fmla="*/ 66823 w 2779888"/>
              <a:gd name="connsiteY4" fmla="*/ 838996 h 2765919"/>
              <a:gd name="connsiteX5" fmla="*/ 661951 w 2779888"/>
              <a:gd name="connsiteY5" fmla="*/ 588728 h 2765919"/>
              <a:gd name="connsiteX6" fmla="*/ 895636 w 2779888"/>
              <a:gd name="connsiteY6" fmla="*/ 153958 h 2765919"/>
              <a:gd name="connsiteX7" fmla="*/ 911557 w 2779888"/>
              <a:gd name="connsiteY7" fmla="*/ 0 h 276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9888" h="2765919">
                <a:moveTo>
                  <a:pt x="2779888" y="0"/>
                </a:moveTo>
                <a:cubicBezTo>
                  <a:pt x="2779888" y="735988"/>
                  <a:pt x="2486560" y="1441626"/>
                  <a:pt x="1964824" y="1960733"/>
                </a:cubicBezTo>
                <a:cubicBezTo>
                  <a:pt x="1443089" y="2479839"/>
                  <a:pt x="735979" y="2769601"/>
                  <a:pt x="0" y="2765884"/>
                </a:cubicBezTo>
                <a:lnTo>
                  <a:pt x="9758" y="833959"/>
                </a:lnTo>
                <a:lnTo>
                  <a:pt x="66823" y="838996"/>
                </a:lnTo>
                <a:cubicBezTo>
                  <a:pt x="281537" y="837354"/>
                  <a:pt x="496877" y="753802"/>
                  <a:pt x="661951" y="588728"/>
                </a:cubicBezTo>
                <a:cubicBezTo>
                  <a:pt x="785756" y="464923"/>
                  <a:pt x="863706" y="312843"/>
                  <a:pt x="895636" y="153958"/>
                </a:cubicBezTo>
                <a:lnTo>
                  <a:pt x="911557" y="0"/>
                </a:lnTo>
                <a:close/>
              </a:path>
            </a:pathLst>
          </a:custGeom>
          <a:solidFill>
            <a:schemeClr val="bg1">
              <a:lumMod val="95000"/>
              <a:alpha val="27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C000"/>
                </a:solidFill>
                <a:latin typeface="微软雅黑" panose="020B0503020204020204" pitchFamily="34" charset="-122"/>
                <a:ea typeface="微软雅黑" panose="020B0503020204020204" pitchFamily="34" charset="-122"/>
              </a:rPr>
              <a:t>事半</a:t>
            </a:r>
          </a:p>
        </p:txBody>
      </p:sp>
      <p:sp>
        <p:nvSpPr>
          <p:cNvPr id="54" name="任意多边形 12"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7708A04F-13AB-460B-B651-BE9140067CA8}"/>
              </a:ext>
            </a:extLst>
          </p:cNvPr>
          <p:cNvSpPr/>
          <p:nvPr/>
        </p:nvSpPr>
        <p:spPr>
          <a:xfrm rot="18900000">
            <a:off x="4588892" y="1954554"/>
            <a:ext cx="1282498" cy="1276052"/>
          </a:xfrm>
          <a:custGeom>
            <a:avLst/>
            <a:gdLst>
              <a:gd name="connsiteX0" fmla="*/ 2779888 w 2779888"/>
              <a:gd name="connsiteY0" fmla="*/ 0 h 2765919"/>
              <a:gd name="connsiteX1" fmla="*/ 1964824 w 2779888"/>
              <a:gd name="connsiteY1" fmla="*/ 1960733 h 2765919"/>
              <a:gd name="connsiteX2" fmla="*/ 0 w 2779888"/>
              <a:gd name="connsiteY2" fmla="*/ 2765884 h 2765919"/>
              <a:gd name="connsiteX3" fmla="*/ 9758 w 2779888"/>
              <a:gd name="connsiteY3" fmla="*/ 833959 h 2765919"/>
              <a:gd name="connsiteX4" fmla="*/ 66823 w 2779888"/>
              <a:gd name="connsiteY4" fmla="*/ 838996 h 2765919"/>
              <a:gd name="connsiteX5" fmla="*/ 661951 w 2779888"/>
              <a:gd name="connsiteY5" fmla="*/ 588728 h 2765919"/>
              <a:gd name="connsiteX6" fmla="*/ 895636 w 2779888"/>
              <a:gd name="connsiteY6" fmla="*/ 153958 h 2765919"/>
              <a:gd name="connsiteX7" fmla="*/ 911557 w 2779888"/>
              <a:gd name="connsiteY7" fmla="*/ 0 h 276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9888" h="2765919">
                <a:moveTo>
                  <a:pt x="2779888" y="0"/>
                </a:moveTo>
                <a:cubicBezTo>
                  <a:pt x="2779888" y="735988"/>
                  <a:pt x="2486560" y="1441626"/>
                  <a:pt x="1964824" y="1960733"/>
                </a:cubicBezTo>
                <a:cubicBezTo>
                  <a:pt x="1443089" y="2479839"/>
                  <a:pt x="735979" y="2769601"/>
                  <a:pt x="0" y="2765884"/>
                </a:cubicBezTo>
                <a:lnTo>
                  <a:pt x="9758" y="833959"/>
                </a:lnTo>
                <a:lnTo>
                  <a:pt x="66823" y="838996"/>
                </a:lnTo>
                <a:cubicBezTo>
                  <a:pt x="281537" y="837354"/>
                  <a:pt x="496877" y="753802"/>
                  <a:pt x="661951" y="588728"/>
                </a:cubicBezTo>
                <a:cubicBezTo>
                  <a:pt x="785756" y="464923"/>
                  <a:pt x="863706" y="312843"/>
                  <a:pt x="895636" y="153958"/>
                </a:cubicBezTo>
                <a:lnTo>
                  <a:pt x="911557" y="0"/>
                </a:lnTo>
                <a:close/>
              </a:path>
            </a:pathLst>
          </a:custGeom>
          <a:solidFill>
            <a:schemeClr val="bg1">
              <a:lumMod val="95000"/>
              <a:alpha val="27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C000"/>
                </a:solidFill>
                <a:latin typeface="微软雅黑" panose="020B0503020204020204" pitchFamily="34" charset="-122"/>
                <a:ea typeface="微软雅黑" panose="020B0503020204020204" pitchFamily="34" charset="-122"/>
              </a:rPr>
              <a:t>功倍</a:t>
            </a:r>
          </a:p>
        </p:txBody>
      </p:sp>
      <p:sp>
        <p:nvSpPr>
          <p:cNvPr id="55" name="Oval 3"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441E2BCF-A899-4ACB-8FE8-8792B60252AD}"/>
              </a:ext>
            </a:extLst>
          </p:cNvPr>
          <p:cNvSpPr>
            <a:spLocks noChangeArrowheads="1"/>
          </p:cNvSpPr>
          <p:nvPr/>
        </p:nvSpPr>
        <p:spPr bwMode="auto">
          <a:xfrm>
            <a:off x="2611011" y="2407889"/>
            <a:ext cx="397166" cy="403286"/>
          </a:xfrm>
          <a:prstGeom prst="ellipse">
            <a:avLst/>
          </a:prstGeom>
          <a:solidFill>
            <a:schemeClr val="accent3">
              <a:alpha val="50000"/>
            </a:schemeClr>
          </a:solidFill>
          <a:ln>
            <a:solidFill>
              <a:schemeClr val="accent6">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bg1"/>
                </a:solidFill>
              </a:rPr>
              <a:t>2</a:t>
            </a:r>
          </a:p>
        </p:txBody>
      </p:sp>
      <p:sp>
        <p:nvSpPr>
          <p:cNvPr id="56" name="Oval 3"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E0FC94A3-3BB9-44DA-AA1E-B3E6F1A7E4DC}"/>
              </a:ext>
            </a:extLst>
          </p:cNvPr>
          <p:cNvSpPr>
            <a:spLocks noChangeArrowheads="1"/>
          </p:cNvSpPr>
          <p:nvPr/>
        </p:nvSpPr>
        <p:spPr bwMode="auto">
          <a:xfrm>
            <a:off x="3308321" y="897047"/>
            <a:ext cx="397166" cy="403286"/>
          </a:xfrm>
          <a:prstGeom prst="ellipse">
            <a:avLst/>
          </a:prstGeom>
          <a:solidFill>
            <a:schemeClr val="accent3">
              <a:alpha val="50000"/>
            </a:schemeClr>
          </a:solidFill>
          <a:ln>
            <a:solidFill>
              <a:schemeClr val="accent6">
                <a:lumMod val="40000"/>
                <a:lumOff val="6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bg1"/>
                </a:solidFill>
              </a:rPr>
              <a:t>1</a:t>
            </a:r>
          </a:p>
        </p:txBody>
      </p:sp>
      <p:sp>
        <p:nvSpPr>
          <p:cNvPr id="57" name="Oval 3"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03C65FCA-0DF7-4BD1-94DC-F09182D10222}"/>
              </a:ext>
            </a:extLst>
          </p:cNvPr>
          <p:cNvSpPr>
            <a:spLocks noChangeArrowheads="1"/>
          </p:cNvSpPr>
          <p:nvPr/>
        </p:nvSpPr>
        <p:spPr bwMode="auto">
          <a:xfrm>
            <a:off x="3215347" y="3872244"/>
            <a:ext cx="397166" cy="403286"/>
          </a:xfrm>
          <a:prstGeom prst="ellipse">
            <a:avLst/>
          </a:prstGeom>
          <a:solidFill>
            <a:schemeClr val="accent3">
              <a:alpha val="50000"/>
            </a:schemeClr>
          </a:solidFill>
          <a:ln>
            <a:solidFill>
              <a:schemeClr val="accent6">
                <a:lumMod val="40000"/>
                <a:lumOff val="6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bg1"/>
                </a:solidFill>
              </a:rPr>
              <a:t>3</a:t>
            </a:r>
          </a:p>
        </p:txBody>
      </p:sp>
      <p:sp>
        <p:nvSpPr>
          <p:cNvPr id="58" name="Oval 3"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573AF2A0-2DAF-4F45-B32E-CD2A02731857}"/>
              </a:ext>
            </a:extLst>
          </p:cNvPr>
          <p:cNvSpPr>
            <a:spLocks noChangeArrowheads="1"/>
          </p:cNvSpPr>
          <p:nvPr/>
        </p:nvSpPr>
        <p:spPr bwMode="auto">
          <a:xfrm>
            <a:off x="5089791" y="923943"/>
            <a:ext cx="397166" cy="403286"/>
          </a:xfrm>
          <a:prstGeom prst="ellipse">
            <a:avLst/>
          </a:prstGeom>
          <a:solidFill>
            <a:schemeClr val="accent3">
              <a:alpha val="50000"/>
            </a:schemeClr>
          </a:solidFill>
          <a:ln>
            <a:solidFill>
              <a:schemeClr val="accent6">
                <a:lumMod val="40000"/>
                <a:lumOff val="6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bg1"/>
                </a:solidFill>
              </a:rPr>
              <a:t>4</a:t>
            </a:r>
          </a:p>
        </p:txBody>
      </p:sp>
      <p:sp>
        <p:nvSpPr>
          <p:cNvPr id="59" name="Oval 3"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78975CD3-09FD-4341-ABBA-949ACDE6DE24}"/>
              </a:ext>
            </a:extLst>
          </p:cNvPr>
          <p:cNvSpPr>
            <a:spLocks noChangeArrowheads="1"/>
          </p:cNvSpPr>
          <p:nvPr/>
        </p:nvSpPr>
        <p:spPr bwMode="auto">
          <a:xfrm>
            <a:off x="4996816" y="3899140"/>
            <a:ext cx="397166" cy="403286"/>
          </a:xfrm>
          <a:prstGeom prst="ellipse">
            <a:avLst/>
          </a:prstGeom>
          <a:solidFill>
            <a:schemeClr val="accent3">
              <a:alpha val="50000"/>
            </a:schemeClr>
          </a:solidFill>
          <a:ln>
            <a:solidFill>
              <a:schemeClr val="accent6">
                <a:lumMod val="40000"/>
                <a:lumOff val="6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bg1"/>
                </a:solidFill>
              </a:rPr>
              <a:t>6</a:t>
            </a:r>
          </a:p>
        </p:txBody>
      </p:sp>
      <p:sp>
        <p:nvSpPr>
          <p:cNvPr id="60" name="Oval 3"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A0388C30-292A-40B1-8C83-056AAEE81D96}"/>
              </a:ext>
            </a:extLst>
          </p:cNvPr>
          <p:cNvSpPr>
            <a:spLocks noChangeArrowheads="1"/>
          </p:cNvSpPr>
          <p:nvPr/>
        </p:nvSpPr>
        <p:spPr bwMode="auto">
          <a:xfrm>
            <a:off x="5694127" y="2434785"/>
            <a:ext cx="397166" cy="403286"/>
          </a:xfrm>
          <a:prstGeom prst="ellipse">
            <a:avLst/>
          </a:prstGeom>
          <a:solidFill>
            <a:schemeClr val="accent3">
              <a:alpha val="50000"/>
            </a:schemeClr>
          </a:solidFill>
          <a:ln>
            <a:solidFill>
              <a:schemeClr val="accent6">
                <a:lumMod val="40000"/>
                <a:lumOff val="6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bg1"/>
                </a:solidFill>
              </a:rPr>
              <a:t>5</a:t>
            </a:r>
          </a:p>
        </p:txBody>
      </p:sp>
      <p:grpSp>
        <p:nvGrpSpPr>
          <p:cNvPr id="61" name="组合 60"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CAC348C0-D20B-4C53-A9BC-507E250A969F}"/>
              </a:ext>
            </a:extLst>
          </p:cNvPr>
          <p:cNvGrpSpPr/>
          <p:nvPr/>
        </p:nvGrpSpPr>
        <p:grpSpPr>
          <a:xfrm>
            <a:off x="3967420" y="2183363"/>
            <a:ext cx="768208" cy="780044"/>
            <a:chOff x="5415701" y="2977037"/>
            <a:chExt cx="1333304" cy="1353849"/>
          </a:xfrm>
          <a:solidFill>
            <a:schemeClr val="bg1">
              <a:lumMod val="95000"/>
              <a:alpha val="45000"/>
            </a:schemeClr>
          </a:solidFill>
        </p:grpSpPr>
        <p:sp>
          <p:nvSpPr>
            <p:cNvPr id="62" name="Oval 3">
              <a:extLst>
                <a:ext uri="{FF2B5EF4-FFF2-40B4-BE49-F238E27FC236}">
                  <a16:creationId xmlns:a16="http://schemas.microsoft.com/office/drawing/2014/main" id="{B83D0BD4-ED39-42C0-99C6-BBC64FA02508}"/>
                </a:ext>
              </a:extLst>
            </p:cNvPr>
            <p:cNvSpPr>
              <a:spLocks noChangeArrowheads="1"/>
            </p:cNvSpPr>
            <p:nvPr/>
          </p:nvSpPr>
          <p:spPr bwMode="auto">
            <a:xfrm>
              <a:off x="5415701" y="2977037"/>
              <a:ext cx="1333304" cy="1353849"/>
            </a:xfrm>
            <a:prstGeom prst="ellipse">
              <a:avLst/>
            </a:prstGeom>
            <a:gr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2FDFE"/>
                </a:solidFill>
              </a:endParaRPr>
            </a:p>
          </p:txBody>
        </p:sp>
        <p:sp>
          <p:nvSpPr>
            <p:cNvPr id="63" name="AutoShape 19">
              <a:extLst>
                <a:ext uri="{FF2B5EF4-FFF2-40B4-BE49-F238E27FC236}">
                  <a16:creationId xmlns:a16="http://schemas.microsoft.com/office/drawing/2014/main" id="{5F905874-158D-4BE6-9E65-12A22C7392DE}"/>
                </a:ext>
              </a:extLst>
            </p:cNvPr>
            <p:cNvSpPr/>
            <p:nvPr/>
          </p:nvSpPr>
          <p:spPr bwMode="auto">
            <a:xfrm>
              <a:off x="5812926" y="3402888"/>
              <a:ext cx="555177" cy="552245"/>
            </a:xfrm>
            <a:custGeom>
              <a:avLst/>
              <a:gdLst>
                <a:gd name="T0" fmla="*/ 450828 w 20931"/>
                <a:gd name="T1" fmla="*/ 475262 h 20973"/>
                <a:gd name="T2" fmla="*/ 450828 w 20931"/>
                <a:gd name="T3" fmla="*/ 475262 h 20973"/>
                <a:gd name="T4" fmla="*/ 450828 w 20931"/>
                <a:gd name="T5" fmla="*/ 475262 h 20973"/>
                <a:gd name="T6" fmla="*/ 450828 w 20931"/>
                <a:gd name="T7" fmla="*/ 475262 h 209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31" h="20973">
                  <a:moveTo>
                    <a:pt x="2007" y="1880"/>
                  </a:moveTo>
                  <a:cubicBezTo>
                    <a:pt x="-669" y="4580"/>
                    <a:pt x="-669" y="8822"/>
                    <a:pt x="2007" y="11330"/>
                  </a:cubicBezTo>
                  <a:cubicBezTo>
                    <a:pt x="3727" y="13258"/>
                    <a:pt x="6403" y="13837"/>
                    <a:pt x="8697" y="13065"/>
                  </a:cubicBezTo>
                  <a:cubicBezTo>
                    <a:pt x="10800" y="15187"/>
                    <a:pt x="10800" y="15187"/>
                    <a:pt x="10800" y="15187"/>
                  </a:cubicBezTo>
                  <a:cubicBezTo>
                    <a:pt x="10800" y="15187"/>
                    <a:pt x="12711" y="13644"/>
                    <a:pt x="13667" y="14608"/>
                  </a:cubicBezTo>
                  <a:cubicBezTo>
                    <a:pt x="14431" y="15380"/>
                    <a:pt x="13858" y="16537"/>
                    <a:pt x="13667" y="17308"/>
                  </a:cubicBezTo>
                  <a:cubicBezTo>
                    <a:pt x="13476" y="17694"/>
                    <a:pt x="13284" y="18465"/>
                    <a:pt x="14431" y="18080"/>
                  </a:cubicBezTo>
                  <a:cubicBezTo>
                    <a:pt x="14814" y="17887"/>
                    <a:pt x="16152" y="17115"/>
                    <a:pt x="16916" y="18080"/>
                  </a:cubicBezTo>
                  <a:cubicBezTo>
                    <a:pt x="17872" y="19044"/>
                    <a:pt x="16916" y="20973"/>
                    <a:pt x="16916" y="20973"/>
                  </a:cubicBezTo>
                  <a:cubicBezTo>
                    <a:pt x="20930" y="20973"/>
                    <a:pt x="20930" y="20973"/>
                    <a:pt x="20930" y="20973"/>
                  </a:cubicBezTo>
                  <a:cubicBezTo>
                    <a:pt x="20930" y="16922"/>
                    <a:pt x="20930" y="16922"/>
                    <a:pt x="20930" y="16922"/>
                  </a:cubicBezTo>
                  <a:cubicBezTo>
                    <a:pt x="12902" y="8822"/>
                    <a:pt x="12902" y="8822"/>
                    <a:pt x="12902" y="8822"/>
                  </a:cubicBezTo>
                  <a:cubicBezTo>
                    <a:pt x="13667" y="6508"/>
                    <a:pt x="13093" y="3808"/>
                    <a:pt x="11373" y="1880"/>
                  </a:cubicBezTo>
                  <a:cubicBezTo>
                    <a:pt x="8697" y="-627"/>
                    <a:pt x="4492" y="-627"/>
                    <a:pt x="2007" y="1880"/>
                  </a:cubicBezTo>
                  <a:close/>
                  <a:moveTo>
                    <a:pt x="2580" y="9594"/>
                  </a:moveTo>
                  <a:cubicBezTo>
                    <a:pt x="1433" y="7665"/>
                    <a:pt x="1624" y="4965"/>
                    <a:pt x="3345" y="3230"/>
                  </a:cubicBezTo>
                  <a:cubicBezTo>
                    <a:pt x="4874" y="1494"/>
                    <a:pt x="7550" y="1301"/>
                    <a:pt x="9461" y="2651"/>
                  </a:cubicBezTo>
                  <a:lnTo>
                    <a:pt x="2580" y="9594"/>
                  </a:lnTo>
                  <a:close/>
                </a:path>
              </a:pathLst>
            </a:custGeom>
            <a:gr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2FDFE"/>
                </a:solidFill>
              </a:endParaRPr>
            </a:p>
          </p:txBody>
        </p:sp>
      </p:grpSp>
      <p:sp>
        <p:nvSpPr>
          <p:cNvPr id="64" name="Rectangle 89"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37DAF86F-3511-472C-99AA-60A9AF2BCD34}"/>
              </a:ext>
            </a:extLst>
          </p:cNvPr>
          <p:cNvSpPr/>
          <p:nvPr/>
        </p:nvSpPr>
        <p:spPr>
          <a:xfrm>
            <a:off x="6167901" y="770575"/>
            <a:ext cx="2041528" cy="1323439"/>
          </a:xfrm>
          <a:prstGeom prst="rect">
            <a:avLst/>
          </a:prstGeom>
        </p:spPr>
        <p:txBody>
          <a:bodyPr wrap="square">
            <a:spAutoFit/>
          </a:bodyPr>
          <a:lstStyle/>
          <a:p>
            <a:pPr>
              <a:lnSpc>
                <a:spcPct val="200000"/>
              </a:lnSpc>
            </a:pPr>
            <a:r>
              <a:rPr lang="zh-CN" altLang="en-US" sz="1600" b="1"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rPr>
              <a:t>加强项目策划与转化</a:t>
            </a:r>
            <a:endParaRPr lang="en-US" sz="1100"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endParaRPr>
          </a:p>
          <a:p>
            <a:r>
              <a:rPr lang="zh-CN" alt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通过诊断精准策划学习创效项目及转化措施，并跟进训后应用转化效果，确保学员在应用中转化能力提升绩效</a:t>
            </a:r>
            <a:endParaRPr 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65" name="Rectangle 89"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82E91E24-BA92-43BB-BF1E-4C739473C465}"/>
              </a:ext>
            </a:extLst>
          </p:cNvPr>
          <p:cNvSpPr/>
          <p:nvPr/>
        </p:nvSpPr>
        <p:spPr>
          <a:xfrm>
            <a:off x="6314775" y="2260383"/>
            <a:ext cx="2279599" cy="1138773"/>
          </a:xfrm>
          <a:prstGeom prst="rect">
            <a:avLst/>
          </a:prstGeom>
        </p:spPr>
        <p:txBody>
          <a:bodyPr wrap="square">
            <a:spAutoFit/>
          </a:bodyPr>
          <a:lstStyle/>
          <a:p>
            <a:pPr>
              <a:lnSpc>
                <a:spcPct val="200000"/>
              </a:lnSpc>
            </a:pPr>
            <a:r>
              <a:rPr lang="zh-CN" altLang="en-US" sz="1600" b="1"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rPr>
              <a:t>以组织能力开发为核心</a:t>
            </a:r>
            <a:endParaRPr lang="en-US" sz="1100"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endParaRPr>
          </a:p>
          <a:p>
            <a:r>
              <a:rPr lang="zh-CN" alt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以学习型团队为载体，以行动学习为手段，推动组织能力开发，提升企业绩效和竞争力</a:t>
            </a:r>
            <a:endParaRPr 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66" name="Rectangle 89"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B6D86A61-BCCB-428C-833D-F04A124E73CB}"/>
              </a:ext>
            </a:extLst>
          </p:cNvPr>
          <p:cNvSpPr/>
          <p:nvPr/>
        </p:nvSpPr>
        <p:spPr>
          <a:xfrm>
            <a:off x="846431" y="735405"/>
            <a:ext cx="1630744" cy="1323439"/>
          </a:xfrm>
          <a:prstGeom prst="rect">
            <a:avLst/>
          </a:prstGeom>
        </p:spPr>
        <p:txBody>
          <a:bodyPr wrap="square">
            <a:spAutoFit/>
          </a:bodyPr>
          <a:lstStyle/>
          <a:p>
            <a:pPr algn="r">
              <a:lnSpc>
                <a:spcPct val="200000"/>
              </a:lnSpc>
            </a:pPr>
            <a:r>
              <a:rPr lang="zh-CN" altLang="en-US" sz="1600" b="1"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rPr>
              <a:t>减少集训项目</a:t>
            </a:r>
            <a:endParaRPr lang="en-US" sz="1100"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endParaRPr>
          </a:p>
          <a:p>
            <a:pPr algn="r"/>
            <a:r>
              <a:rPr lang="zh-CN" alt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搭建</a:t>
            </a:r>
            <a:r>
              <a:rPr lang="en-US" altLang="zh-CN"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24</a:t>
            </a:r>
            <a:r>
              <a:rPr lang="zh-CN" alt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小时在线领导力自主晋级训练营，员工自主开发领导力</a:t>
            </a:r>
            <a:endParaRPr lang="en-US" altLang="zh-CN"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endParaRPr>
          </a:p>
          <a:p>
            <a:pPr algn="r"/>
            <a:r>
              <a:rPr lang="zh-CN" alt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减少大量线下培训班</a:t>
            </a:r>
            <a:endParaRPr 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67" name="Rectangle 89"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356C34C3-9607-4F98-8C0B-2169CAEAB5FC}"/>
              </a:ext>
            </a:extLst>
          </p:cNvPr>
          <p:cNvSpPr/>
          <p:nvPr/>
        </p:nvSpPr>
        <p:spPr>
          <a:xfrm>
            <a:off x="675249" y="2225213"/>
            <a:ext cx="1729012" cy="1138773"/>
          </a:xfrm>
          <a:prstGeom prst="rect">
            <a:avLst/>
          </a:prstGeom>
        </p:spPr>
        <p:txBody>
          <a:bodyPr wrap="square">
            <a:spAutoFit/>
          </a:bodyPr>
          <a:lstStyle/>
          <a:p>
            <a:pPr algn="r">
              <a:lnSpc>
                <a:spcPct val="200000"/>
              </a:lnSpc>
            </a:pPr>
            <a:r>
              <a:rPr lang="zh-CN" altLang="en-US" sz="1600" b="1"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rPr>
              <a:t>划分开发责任</a:t>
            </a:r>
            <a:endParaRPr lang="en-US" sz="1100"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endParaRPr>
          </a:p>
          <a:p>
            <a:pPr algn="r"/>
            <a:r>
              <a:rPr lang="zh-CN" alt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让员工承担自学责任，领导承担辅导责任，</a:t>
            </a:r>
            <a:endParaRPr lang="en-US" altLang="zh-CN"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endParaRPr>
          </a:p>
          <a:p>
            <a:pPr algn="r"/>
            <a:r>
              <a:rPr lang="zh-CN" alt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用更多精力去倍增效果</a:t>
            </a:r>
            <a:endParaRPr 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68" name="Rectangle 89"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909D42DA-8DFD-4058-8F21-709F67C1E8E0}"/>
              </a:ext>
            </a:extLst>
          </p:cNvPr>
          <p:cNvSpPr/>
          <p:nvPr/>
        </p:nvSpPr>
        <p:spPr>
          <a:xfrm>
            <a:off x="6167901" y="3626092"/>
            <a:ext cx="2041528" cy="1323439"/>
          </a:xfrm>
          <a:prstGeom prst="rect">
            <a:avLst/>
          </a:prstGeom>
        </p:spPr>
        <p:txBody>
          <a:bodyPr wrap="square">
            <a:spAutoFit/>
          </a:bodyPr>
          <a:lstStyle/>
          <a:p>
            <a:pPr>
              <a:lnSpc>
                <a:spcPct val="200000"/>
              </a:lnSpc>
            </a:pPr>
            <a:r>
              <a:rPr lang="zh-CN" altLang="en-US" sz="1600" b="1"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rPr>
              <a:t>打造规模领导力</a:t>
            </a:r>
            <a:endParaRPr lang="en-US" sz="1100"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endParaRPr>
          </a:p>
          <a:p>
            <a:r>
              <a:rPr lang="zh-CN" alt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推动各级领导带领员工制定各项标准 以实现自主管理，让员工安全、轻松、高效、优质工作，打造规模领导力</a:t>
            </a:r>
            <a:endParaRPr 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69" name="Rectangle 89"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EC300F6E-344D-43CE-9E01-0E4DC91F2F7B}"/>
              </a:ext>
            </a:extLst>
          </p:cNvPr>
          <p:cNvSpPr/>
          <p:nvPr/>
        </p:nvSpPr>
        <p:spPr>
          <a:xfrm>
            <a:off x="846431" y="3590922"/>
            <a:ext cx="1630744" cy="1323439"/>
          </a:xfrm>
          <a:prstGeom prst="rect">
            <a:avLst/>
          </a:prstGeom>
        </p:spPr>
        <p:txBody>
          <a:bodyPr wrap="square">
            <a:spAutoFit/>
          </a:bodyPr>
          <a:lstStyle/>
          <a:p>
            <a:pPr algn="r">
              <a:lnSpc>
                <a:spcPct val="200000"/>
              </a:lnSpc>
            </a:pPr>
            <a:r>
              <a:rPr lang="zh-CN" altLang="en-US" sz="1600" b="1"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rPr>
              <a:t>主导工作</a:t>
            </a:r>
            <a:r>
              <a:rPr lang="en-US" altLang="zh-CN" sz="1600" b="1"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rPr>
              <a:t>+</a:t>
            </a:r>
            <a:r>
              <a:rPr lang="zh-CN" altLang="en-US" sz="1600" b="1"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rPr>
              <a:t>外包</a:t>
            </a:r>
            <a:endParaRPr lang="en-US" sz="1100"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endParaRPr>
          </a:p>
          <a:p>
            <a:pPr algn="r"/>
            <a:r>
              <a:rPr lang="zh-CN" alt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提升专业能力，有效主导工作避免返工，事务性工作外包或借助服务机构力量完成</a:t>
            </a:r>
            <a:endParaRPr 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71" name="灯片编号占位符 25">
            <a:extLst>
              <a:ext uri="{FF2B5EF4-FFF2-40B4-BE49-F238E27FC236}">
                <a16:creationId xmlns:a16="http://schemas.microsoft.com/office/drawing/2014/main" id="{95E3CBF9-07C0-4EA4-9D9B-721304D96F07}"/>
              </a:ext>
            </a:extLst>
          </p:cNvPr>
          <p:cNvSpPr>
            <a:spLocks noGrp="1"/>
          </p:cNvSpPr>
          <p:nvPr>
            <p:ph type="sldNum" sz="quarter" idx="12"/>
          </p:nvPr>
        </p:nvSpPr>
        <p:spPr>
          <a:xfrm>
            <a:off x="8594375" y="4708702"/>
            <a:ext cx="371475" cy="283882"/>
          </a:xfrm>
        </p:spPr>
        <p:txBody>
          <a:bodyPr/>
          <a:lstStyle/>
          <a:p>
            <a:fld id="{5B582246-316D-466E-A953-A97F548BBB30}" type="slidenum">
              <a:rPr lang="zh-CN" altLang="en-US" sz="1050" smtClean="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10</a:t>
            </a:fld>
            <a:endParaRPr lang="zh-CN" altLang="en-US" sz="105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childTnLst>
                                </p:cTn>
                              </p:par>
                              <p:par>
                                <p:cTn id="13" presetID="42" presetClass="path" presetSubtype="0" accel="50000" decel="50000" autoRev="1" fill="hold" grpId="1" nodeType="withEffect">
                                  <p:stCondLst>
                                    <p:cond delay="2000"/>
                                  </p:stCondLst>
                                  <p:childTnLst>
                                    <p:animMotion origin="layout" path="M 3.05556E-6 -2.46914E-7 L 0.01632 0.00031 " pathEditMode="relative" rAng="0" ptsTypes="AA">
                                      <p:cBhvr>
                                        <p:cTn id="14" dur="1000" fill="hold"/>
                                        <p:tgtEl>
                                          <p:spTgt spid="56"/>
                                        </p:tgtEl>
                                        <p:attrNameLst>
                                          <p:attrName>ppt_x</p:attrName>
                                          <p:attrName>ppt_y</p:attrName>
                                        </p:attrNameLst>
                                      </p:cBhvr>
                                      <p:rCtr x="816" y="0"/>
                                    </p:animMotion>
                                  </p:childTnLst>
                                </p:cTn>
                              </p:par>
                              <p:par>
                                <p:cTn id="15" presetID="10" presetClass="entr" presetSubtype="0" fill="hold" grpId="0" nodeType="withEffect">
                                  <p:stCondLst>
                                    <p:cond delay="200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1000"/>
                                        <p:tgtEl>
                                          <p:spTgt spid="57"/>
                                        </p:tgtEl>
                                      </p:cBhvr>
                                    </p:animEffect>
                                  </p:childTnLst>
                                </p:cTn>
                              </p:par>
                              <p:par>
                                <p:cTn id="18" presetID="42" presetClass="path" presetSubtype="0" accel="50000" decel="50000" autoRev="1" fill="hold" grpId="1" nodeType="withEffect">
                                  <p:stCondLst>
                                    <p:cond delay="2000"/>
                                  </p:stCondLst>
                                  <p:childTnLst>
                                    <p:animMotion origin="layout" path="M -3.88889E-6 4.69136E-6 L 0.01632 0.0003 " pathEditMode="relative" rAng="0" ptsTypes="AA">
                                      <p:cBhvr>
                                        <p:cTn id="19" dur="1000" fill="hold"/>
                                        <p:tgtEl>
                                          <p:spTgt spid="57"/>
                                        </p:tgtEl>
                                        <p:attrNameLst>
                                          <p:attrName>ppt_x</p:attrName>
                                          <p:attrName>ppt_y</p:attrName>
                                        </p:attrNameLst>
                                      </p:cBhvr>
                                      <p:rCtr x="816" y="0"/>
                                    </p:animMotion>
                                  </p:childTnLst>
                                </p:cTn>
                              </p:par>
                              <p:par>
                                <p:cTn id="20" presetID="10" presetClass="entr" presetSubtype="0" fill="hold" grpId="0" nodeType="withEffect">
                                  <p:stCondLst>
                                    <p:cond delay="200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1000"/>
                                        <p:tgtEl>
                                          <p:spTgt spid="55"/>
                                        </p:tgtEl>
                                      </p:cBhvr>
                                    </p:animEffect>
                                  </p:childTnLst>
                                </p:cTn>
                              </p:par>
                              <p:par>
                                <p:cTn id="23" presetID="42" presetClass="path" presetSubtype="0" accel="50000" decel="50000" autoRev="1" fill="hold" grpId="1" nodeType="withEffect">
                                  <p:stCondLst>
                                    <p:cond delay="2000"/>
                                  </p:stCondLst>
                                  <p:childTnLst>
                                    <p:animMotion origin="layout" path="M -1.66667E-6 2.59259E-6 L -0.01753 2.59259E-6 " pathEditMode="relative" rAng="0" ptsTypes="AA">
                                      <p:cBhvr>
                                        <p:cTn id="24" dur="1000" fill="hold"/>
                                        <p:tgtEl>
                                          <p:spTgt spid="55"/>
                                        </p:tgtEl>
                                        <p:attrNameLst>
                                          <p:attrName>ppt_x</p:attrName>
                                          <p:attrName>ppt_y</p:attrName>
                                        </p:attrNameLst>
                                      </p:cBhvr>
                                      <p:rCtr x="-885" y="0"/>
                                    </p:animMotion>
                                  </p:childTnLst>
                                </p:cTn>
                              </p:par>
                              <p:par>
                                <p:cTn id="25" presetID="10" presetClass="entr" presetSubtype="0" fill="hold" grpId="0" nodeType="withEffect">
                                  <p:stCondLst>
                                    <p:cond delay="200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1000"/>
                                        <p:tgtEl>
                                          <p:spTgt spid="60"/>
                                        </p:tgtEl>
                                      </p:cBhvr>
                                    </p:animEffect>
                                  </p:childTnLst>
                                </p:cTn>
                              </p:par>
                              <p:par>
                                <p:cTn id="28" presetID="42" presetClass="path" presetSubtype="0" accel="50000" decel="50000" autoRev="1" fill="hold" grpId="1" nodeType="withEffect">
                                  <p:stCondLst>
                                    <p:cond delay="2000"/>
                                  </p:stCondLst>
                                  <p:childTnLst>
                                    <p:animMotion origin="layout" path="M -4.44444E-6 -4.32099E-6 L 0.01632 0.00031 " pathEditMode="relative" rAng="0" ptsTypes="AA">
                                      <p:cBhvr>
                                        <p:cTn id="29" dur="1000" fill="hold"/>
                                        <p:tgtEl>
                                          <p:spTgt spid="60"/>
                                        </p:tgtEl>
                                        <p:attrNameLst>
                                          <p:attrName>ppt_x</p:attrName>
                                          <p:attrName>ppt_y</p:attrName>
                                        </p:attrNameLst>
                                      </p:cBhvr>
                                      <p:rCtr x="816" y="0"/>
                                    </p:animMotion>
                                  </p:childTnLst>
                                </p:cTn>
                              </p:par>
                              <p:par>
                                <p:cTn id="30" presetID="10" presetClass="entr" presetSubtype="0" fill="hold" grpId="0" nodeType="withEffect">
                                  <p:stCondLst>
                                    <p:cond delay="200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1000"/>
                                        <p:tgtEl>
                                          <p:spTgt spid="58"/>
                                        </p:tgtEl>
                                      </p:cBhvr>
                                    </p:animEffect>
                                  </p:childTnLst>
                                </p:cTn>
                              </p:par>
                              <p:par>
                                <p:cTn id="33" presetID="42" presetClass="path" presetSubtype="0" accel="50000" decel="50000" autoRev="1" fill="hold" grpId="1" nodeType="withEffect">
                                  <p:stCondLst>
                                    <p:cond delay="2000"/>
                                  </p:stCondLst>
                                  <p:childTnLst>
                                    <p:animMotion origin="layout" path="M 1.38889E-6 2.83951E-6 L -0.01754 2.83951E-6 " pathEditMode="relative" rAng="0" ptsTypes="AA">
                                      <p:cBhvr>
                                        <p:cTn id="34" dur="1000" fill="hold"/>
                                        <p:tgtEl>
                                          <p:spTgt spid="58"/>
                                        </p:tgtEl>
                                        <p:attrNameLst>
                                          <p:attrName>ppt_x</p:attrName>
                                          <p:attrName>ppt_y</p:attrName>
                                        </p:attrNameLst>
                                      </p:cBhvr>
                                      <p:rCtr x="-885" y="0"/>
                                    </p:animMotion>
                                  </p:childTnLst>
                                </p:cTn>
                              </p:par>
                              <p:par>
                                <p:cTn id="35" presetID="10" presetClass="entr" presetSubtype="0" fill="hold" grpId="0" nodeType="withEffect">
                                  <p:stCondLst>
                                    <p:cond delay="200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1000"/>
                                        <p:tgtEl>
                                          <p:spTgt spid="59"/>
                                        </p:tgtEl>
                                      </p:cBhvr>
                                    </p:animEffect>
                                  </p:childTnLst>
                                </p:cTn>
                              </p:par>
                              <p:par>
                                <p:cTn id="38" presetID="42" presetClass="path" presetSubtype="0" accel="50000" decel="50000" autoRev="1" fill="hold" grpId="1" nodeType="withEffect">
                                  <p:stCondLst>
                                    <p:cond delay="2000"/>
                                  </p:stCondLst>
                                  <p:childTnLst>
                                    <p:animMotion origin="layout" path="M 8.33333E-7 -2.22222E-6 L -0.01754 -2.22222E-6 " pathEditMode="relative" rAng="0" ptsTypes="AA">
                                      <p:cBhvr>
                                        <p:cTn id="39" dur="1000" fill="hold"/>
                                        <p:tgtEl>
                                          <p:spTgt spid="59"/>
                                        </p:tgtEl>
                                        <p:attrNameLst>
                                          <p:attrName>ppt_x</p:attrName>
                                          <p:attrName>ppt_y</p:attrName>
                                        </p:attrNameLst>
                                      </p:cBhvr>
                                      <p:rCtr x="-885" y="0"/>
                                    </p:animMotion>
                                  </p:childTnLst>
                                </p:cTn>
                              </p:par>
                              <p:par>
                                <p:cTn id="40" presetID="22" presetClass="entr" presetSubtype="2" fill="hold" grpId="0" nodeType="withEffect">
                                  <p:stCondLst>
                                    <p:cond delay="1500"/>
                                  </p:stCondLst>
                                  <p:childTnLst>
                                    <p:set>
                                      <p:cBhvr>
                                        <p:cTn id="41" dur="1" fill="hold">
                                          <p:stCondLst>
                                            <p:cond delay="0"/>
                                          </p:stCondLst>
                                        </p:cTn>
                                        <p:tgtEl>
                                          <p:spTgt spid="53"/>
                                        </p:tgtEl>
                                        <p:attrNameLst>
                                          <p:attrName>style.visibility</p:attrName>
                                        </p:attrNameLst>
                                      </p:cBhvr>
                                      <p:to>
                                        <p:strVal val="visible"/>
                                      </p:to>
                                    </p:set>
                                    <p:animEffect transition="in" filter="wipe(right)">
                                      <p:cBhvr>
                                        <p:cTn id="42" dur="500"/>
                                        <p:tgtEl>
                                          <p:spTgt spid="53"/>
                                        </p:tgtEl>
                                      </p:cBhvr>
                                    </p:animEffect>
                                  </p:childTnLst>
                                </p:cTn>
                              </p:par>
                              <p:par>
                                <p:cTn id="43" presetID="22" presetClass="entr" presetSubtype="8" fill="hold" grpId="0" nodeType="withEffect">
                                  <p:stCondLst>
                                    <p:cond delay="1500"/>
                                  </p:stCondLst>
                                  <p:childTnLst>
                                    <p:set>
                                      <p:cBhvr>
                                        <p:cTn id="44" dur="1" fill="hold">
                                          <p:stCondLst>
                                            <p:cond delay="0"/>
                                          </p:stCondLst>
                                        </p:cTn>
                                        <p:tgtEl>
                                          <p:spTgt spid="54"/>
                                        </p:tgtEl>
                                        <p:attrNameLst>
                                          <p:attrName>style.visibility</p:attrName>
                                        </p:attrNameLst>
                                      </p:cBhvr>
                                      <p:to>
                                        <p:strVal val="visible"/>
                                      </p:to>
                                    </p:set>
                                    <p:animEffect transition="in" filter="wipe(left)">
                                      <p:cBhvr>
                                        <p:cTn id="45" dur="500"/>
                                        <p:tgtEl>
                                          <p:spTgt spid="54"/>
                                        </p:tgtEl>
                                      </p:cBhvr>
                                    </p:animEffect>
                                  </p:childTnLst>
                                </p:cTn>
                              </p:par>
                            </p:childTnLst>
                          </p:cTn>
                        </p:par>
                        <p:par>
                          <p:cTn id="46" fill="hold">
                            <p:stCondLst>
                              <p:cond delay="4000"/>
                            </p:stCondLst>
                            <p:childTnLst>
                              <p:par>
                                <p:cTn id="47" presetID="22" presetClass="entr" presetSubtype="2" fill="hold" grpId="0" nodeType="after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wipe(right)">
                                      <p:cBhvr>
                                        <p:cTn id="49" dur="1000"/>
                                        <p:tgtEl>
                                          <p:spTgt spid="66"/>
                                        </p:tgtEl>
                                      </p:cBhvr>
                                    </p:animEffect>
                                  </p:childTnLst>
                                </p:cTn>
                              </p:par>
                            </p:childTnLst>
                          </p:cTn>
                        </p:par>
                        <p:par>
                          <p:cTn id="50" fill="hold">
                            <p:stCondLst>
                              <p:cond delay="5000"/>
                            </p:stCondLst>
                            <p:childTnLst>
                              <p:par>
                                <p:cTn id="51" presetID="22" presetClass="entr" presetSubtype="2" fill="hold" grpId="0" nodeType="after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right)">
                                      <p:cBhvr>
                                        <p:cTn id="53" dur="1000"/>
                                        <p:tgtEl>
                                          <p:spTgt spid="67"/>
                                        </p:tgtEl>
                                      </p:cBhvr>
                                    </p:animEffect>
                                  </p:childTnLst>
                                </p:cTn>
                              </p:par>
                            </p:childTnLst>
                          </p:cTn>
                        </p:par>
                        <p:par>
                          <p:cTn id="54" fill="hold">
                            <p:stCondLst>
                              <p:cond delay="6000"/>
                            </p:stCondLst>
                            <p:childTnLst>
                              <p:par>
                                <p:cTn id="55" presetID="22" presetClass="entr" presetSubtype="2" fill="hold" grpId="0" nodeType="after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wipe(right)">
                                      <p:cBhvr>
                                        <p:cTn id="57" dur="1000"/>
                                        <p:tgtEl>
                                          <p:spTgt spid="69"/>
                                        </p:tgtEl>
                                      </p:cBhvr>
                                    </p:animEffect>
                                  </p:childTnLst>
                                </p:cTn>
                              </p:par>
                            </p:childTnLst>
                          </p:cTn>
                        </p:par>
                        <p:par>
                          <p:cTn id="58" fill="hold">
                            <p:stCondLst>
                              <p:cond delay="7000"/>
                            </p:stCondLst>
                            <p:childTnLst>
                              <p:par>
                                <p:cTn id="59" presetID="22" presetClass="entr" presetSubtype="8" fill="hold" grpId="0" nodeType="after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wipe(left)">
                                      <p:cBhvr>
                                        <p:cTn id="61" dur="1000"/>
                                        <p:tgtEl>
                                          <p:spTgt spid="64"/>
                                        </p:tgtEl>
                                      </p:cBhvr>
                                    </p:animEffect>
                                  </p:childTnLst>
                                </p:cTn>
                              </p:par>
                            </p:childTnLst>
                          </p:cTn>
                        </p:par>
                        <p:par>
                          <p:cTn id="62" fill="hold">
                            <p:stCondLst>
                              <p:cond delay="8000"/>
                            </p:stCondLst>
                            <p:childTnLst>
                              <p:par>
                                <p:cTn id="63" presetID="22" presetClass="entr" presetSubtype="8" fill="hold" grpId="0" nodeType="afterEffect">
                                  <p:stCondLst>
                                    <p:cond delay="0"/>
                                  </p:stCondLst>
                                  <p:childTnLst>
                                    <p:set>
                                      <p:cBhvr>
                                        <p:cTn id="64" dur="1" fill="hold">
                                          <p:stCondLst>
                                            <p:cond delay="0"/>
                                          </p:stCondLst>
                                        </p:cTn>
                                        <p:tgtEl>
                                          <p:spTgt spid="65"/>
                                        </p:tgtEl>
                                        <p:attrNameLst>
                                          <p:attrName>style.visibility</p:attrName>
                                        </p:attrNameLst>
                                      </p:cBhvr>
                                      <p:to>
                                        <p:strVal val="visible"/>
                                      </p:to>
                                    </p:set>
                                    <p:animEffect transition="in" filter="wipe(left)">
                                      <p:cBhvr>
                                        <p:cTn id="65" dur="1000"/>
                                        <p:tgtEl>
                                          <p:spTgt spid="65"/>
                                        </p:tgtEl>
                                      </p:cBhvr>
                                    </p:animEffect>
                                  </p:childTnLst>
                                </p:cTn>
                              </p:par>
                            </p:childTnLst>
                          </p:cTn>
                        </p:par>
                        <p:par>
                          <p:cTn id="66" fill="hold">
                            <p:stCondLst>
                              <p:cond delay="9000"/>
                            </p:stCondLst>
                            <p:childTnLst>
                              <p:par>
                                <p:cTn id="67" presetID="22" presetClass="entr" presetSubtype="8" fill="hold" grpId="0" nodeType="after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wipe(left)">
                                      <p:cBhvr>
                                        <p:cTn id="69" dur="1000"/>
                                        <p:tgtEl>
                                          <p:spTgt spid="68"/>
                                        </p:tgtEl>
                                      </p:cBhvr>
                                    </p:animEffect>
                                  </p:childTnLst>
                                </p:cTn>
                              </p:par>
                            </p:childTnLst>
                          </p:cTn>
                        </p:par>
                        <p:par>
                          <p:cTn id="70" fill="hold">
                            <p:stCondLst>
                              <p:cond delay="10000"/>
                            </p:stCondLst>
                            <p:childTnLst>
                              <p:par>
                                <p:cTn id="71" presetID="8" presetClass="emph" presetSubtype="0" repeatCount="3000" fill="hold" nodeType="afterEffect">
                                  <p:stCondLst>
                                    <p:cond delay="0"/>
                                  </p:stCondLst>
                                  <p:childTnLst>
                                    <p:animRot by="21600000">
                                      <p:cBhvr>
                                        <p:cTn id="72" dur="2000" fill="hold"/>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4" grpId="0"/>
      <p:bldP spid="65" grpId="0"/>
      <p:bldP spid="66" grpId="0"/>
      <p:bldP spid="67" grpId="0"/>
      <p:bldP spid="68" grpId="0"/>
      <p:bldP spid="6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0">
              <a:srgbClr val="682367"/>
            </a:gs>
            <a:gs pos="39000">
              <a:srgbClr val="020049"/>
            </a:gs>
          </a:gsLst>
          <a:lin ang="4200000" scaled="0"/>
        </a:gradFill>
        <a:effectLst/>
      </p:bgPr>
    </p:bg>
    <p:spTree>
      <p:nvGrpSpPr>
        <p:cNvPr id="1" name=""/>
        <p:cNvGrpSpPr/>
        <p:nvPr/>
      </p:nvGrpSpPr>
      <p:grpSpPr>
        <a:xfrm>
          <a:off x="0" y="0"/>
          <a:ext cx="0" cy="0"/>
          <a:chOff x="0" y="0"/>
          <a:chExt cx="0" cy="0"/>
        </a:xfrm>
      </p:grpSpPr>
      <p:grpSp>
        <p:nvGrpSpPr>
          <p:cNvPr id="3" name="组合 2"/>
          <p:cNvGrpSpPr/>
          <p:nvPr userDrawn="1"/>
        </p:nvGrpSpPr>
        <p:grpSpPr>
          <a:xfrm>
            <a:off x="0" y="134356"/>
            <a:ext cx="268663" cy="311139"/>
            <a:chOff x="0" y="179110"/>
            <a:chExt cx="358217" cy="414780"/>
          </a:xfrm>
          <a:solidFill>
            <a:schemeClr val="bg1"/>
          </a:solidFill>
        </p:grpSpPr>
        <p:sp>
          <p:nvSpPr>
            <p:cNvPr id="4" name="矩形 3"/>
            <p:cNvSpPr/>
            <p:nvPr/>
          </p:nvSpPr>
          <p:spPr>
            <a:xfrm>
              <a:off x="0" y="179110"/>
              <a:ext cx="226243"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sp>
          <p:nvSpPr>
            <p:cNvPr id="5" name="矩形 4"/>
            <p:cNvSpPr/>
            <p:nvPr/>
          </p:nvSpPr>
          <p:spPr>
            <a:xfrm>
              <a:off x="273470" y="179110"/>
              <a:ext cx="84747"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grpSp>
      <p:sp>
        <p:nvSpPr>
          <p:cNvPr id="2" name="标题 6"/>
          <p:cNvSpPr>
            <a:spLocks noGrp="1"/>
          </p:cNvSpPr>
          <p:nvPr/>
        </p:nvSpPr>
        <p:spPr>
          <a:xfrm>
            <a:off x="247282" y="30432"/>
            <a:ext cx="5328397" cy="519533"/>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2100" b="0" kern="1200">
                <a:gradFill>
                  <a:gsLst>
                    <a:gs pos="0">
                      <a:srgbClr val="1E5B93"/>
                    </a:gs>
                    <a:gs pos="100000">
                      <a:srgbClr val="3E1840"/>
                    </a:gs>
                  </a:gsLst>
                  <a:lin ang="0" scaled="1"/>
                </a:gradFill>
                <a:latin typeface="时尚中黑简体" panose="01010104010101010101" pitchFamily="2" charset="-122"/>
                <a:ea typeface="时尚中黑简体" panose="01010104010101010101" pitchFamily="2" charset="-122"/>
                <a:cs typeface="+mj-cs"/>
              </a:defRPr>
            </a:lvl1pPr>
          </a:lstStyle>
          <a:p>
            <a:r>
              <a:rPr lang="zh-CN" altLang="en-US"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领导力开发如何创造价值</a:t>
            </a:r>
          </a:p>
        </p:txBody>
      </p:sp>
      <p:sp>
        <p:nvSpPr>
          <p:cNvPr id="26" name="灯片编号占位符 25"/>
          <p:cNvSpPr>
            <a:spLocks noGrp="1"/>
          </p:cNvSpPr>
          <p:nvPr>
            <p:ph type="sldNum" sz="quarter" idx="12"/>
          </p:nvPr>
        </p:nvSpPr>
        <p:spPr>
          <a:xfrm>
            <a:off x="8594375" y="4708702"/>
            <a:ext cx="371475" cy="283882"/>
          </a:xfrm>
        </p:spPr>
        <p:txBody>
          <a:bodyPr/>
          <a:lstStyle/>
          <a:p>
            <a:fld id="{5B582246-316D-466E-A953-A97F548BBB30}" type="slidenum">
              <a:rPr lang="zh-CN" altLang="en-US" sz="1050" smtClean="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11</a:t>
            </a:fld>
            <a:endParaRPr lang="zh-CN" altLang="en-US" sz="105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grpSp>
        <p:nvGrpSpPr>
          <p:cNvPr id="47" name="组合 46"/>
          <p:cNvGrpSpPr/>
          <p:nvPr/>
        </p:nvGrpSpPr>
        <p:grpSpPr>
          <a:xfrm>
            <a:off x="3006557" y="1475510"/>
            <a:ext cx="1539875" cy="1541463"/>
            <a:chOff x="2985964" y="1563638"/>
            <a:chExt cx="1539875" cy="1541463"/>
          </a:xfrm>
        </p:grpSpPr>
        <p:sp>
          <p:nvSpPr>
            <p:cNvPr id="29" name="椭圆 28"/>
            <p:cNvSpPr/>
            <p:nvPr/>
          </p:nvSpPr>
          <p:spPr>
            <a:xfrm>
              <a:off x="2985964" y="1563638"/>
              <a:ext cx="1539875" cy="1541463"/>
            </a:xfrm>
            <a:prstGeom prst="ellipse">
              <a:avLst/>
            </a:prstGeom>
            <a:solidFill>
              <a:schemeClr val="bg1">
                <a:alpha val="20000"/>
              </a:schemeClr>
            </a:solidFill>
            <a:ln w="1270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Arial" panose="020B0604020202020204" pitchFamily="34" charset="0"/>
                <a:ea typeface="微软雅黑" panose="020B0503020204020204" charset="-122"/>
              </a:endParaRPr>
            </a:p>
          </p:txBody>
        </p:sp>
        <p:sp>
          <p:nvSpPr>
            <p:cNvPr id="30" name="Freeform 5"/>
            <p:cNvSpPr>
              <a:spLocks noEditPoints="1"/>
            </p:cNvSpPr>
            <p:nvPr/>
          </p:nvSpPr>
          <p:spPr bwMode="auto">
            <a:xfrm>
              <a:off x="3525714" y="2009726"/>
              <a:ext cx="460375" cy="649287"/>
            </a:xfrm>
            <a:custGeom>
              <a:avLst/>
              <a:gdLst>
                <a:gd name="T0" fmla="*/ 249158 w 83"/>
                <a:gd name="T1" fmla="*/ 92962 h 119"/>
                <a:gd name="T2" fmla="*/ 387580 w 83"/>
                <a:gd name="T3" fmla="*/ 169520 h 119"/>
                <a:gd name="T4" fmla="*/ 404190 w 83"/>
                <a:gd name="T5" fmla="*/ 147646 h 119"/>
                <a:gd name="T6" fmla="*/ 404190 w 83"/>
                <a:gd name="T7" fmla="*/ 131241 h 119"/>
                <a:gd name="T8" fmla="*/ 398654 w 83"/>
                <a:gd name="T9" fmla="*/ 114836 h 119"/>
                <a:gd name="T10" fmla="*/ 293453 w 83"/>
                <a:gd name="T11" fmla="*/ 60152 h 119"/>
                <a:gd name="T12" fmla="*/ 276843 w 83"/>
                <a:gd name="T13" fmla="*/ 54684 h 119"/>
                <a:gd name="T14" fmla="*/ 265769 w 83"/>
                <a:gd name="T15" fmla="*/ 65621 h 119"/>
                <a:gd name="T16" fmla="*/ 249158 w 83"/>
                <a:gd name="T17" fmla="*/ 92962 h 119"/>
                <a:gd name="T18" fmla="*/ 221474 w 83"/>
                <a:gd name="T19" fmla="*/ 142178 h 119"/>
                <a:gd name="T20" fmla="*/ 249158 w 83"/>
                <a:gd name="T21" fmla="*/ 158583 h 119"/>
                <a:gd name="T22" fmla="*/ 132885 w 83"/>
                <a:gd name="T23" fmla="*/ 360913 h 119"/>
                <a:gd name="T24" fmla="*/ 99663 w 83"/>
                <a:gd name="T25" fmla="*/ 344508 h 119"/>
                <a:gd name="T26" fmla="*/ 221474 w 83"/>
                <a:gd name="T27" fmla="*/ 142178 h 119"/>
                <a:gd name="T28" fmla="*/ 71979 w 83"/>
                <a:gd name="T29" fmla="*/ 393723 h 119"/>
                <a:gd name="T30" fmla="*/ 60905 w 83"/>
                <a:gd name="T31" fmla="*/ 508559 h 119"/>
                <a:gd name="T32" fmla="*/ 121811 w 83"/>
                <a:gd name="T33" fmla="*/ 535901 h 119"/>
                <a:gd name="T34" fmla="*/ 215937 w 83"/>
                <a:gd name="T35" fmla="*/ 475749 h 119"/>
                <a:gd name="T36" fmla="*/ 132885 w 83"/>
                <a:gd name="T37" fmla="*/ 448407 h 119"/>
                <a:gd name="T38" fmla="*/ 71979 w 83"/>
                <a:gd name="T39" fmla="*/ 393723 h 119"/>
                <a:gd name="T40" fmla="*/ 249158 w 83"/>
                <a:gd name="T41" fmla="*/ 514028 h 119"/>
                <a:gd name="T42" fmla="*/ 44295 w 83"/>
                <a:gd name="T43" fmla="*/ 650737 h 119"/>
                <a:gd name="T44" fmla="*/ 0 w 83"/>
                <a:gd name="T45" fmla="*/ 628863 h 119"/>
                <a:gd name="T46" fmla="*/ 16611 w 83"/>
                <a:gd name="T47" fmla="*/ 382786 h 119"/>
                <a:gd name="T48" fmla="*/ 33221 w 83"/>
                <a:gd name="T49" fmla="*/ 360913 h 119"/>
                <a:gd name="T50" fmla="*/ 155032 w 83"/>
                <a:gd name="T51" fmla="*/ 147646 h 119"/>
                <a:gd name="T52" fmla="*/ 204864 w 83"/>
                <a:gd name="T53" fmla="*/ 65621 h 119"/>
                <a:gd name="T54" fmla="*/ 221474 w 83"/>
                <a:gd name="T55" fmla="*/ 38279 h 119"/>
                <a:gd name="T56" fmla="*/ 265769 w 83"/>
                <a:gd name="T57" fmla="*/ 5468 h 119"/>
                <a:gd name="T58" fmla="*/ 321138 w 83"/>
                <a:gd name="T59" fmla="*/ 10937 h 119"/>
                <a:gd name="T60" fmla="*/ 420801 w 83"/>
                <a:gd name="T61" fmla="*/ 71089 h 119"/>
                <a:gd name="T62" fmla="*/ 459559 w 83"/>
                <a:gd name="T63" fmla="*/ 114836 h 119"/>
                <a:gd name="T64" fmla="*/ 448485 w 83"/>
                <a:gd name="T65" fmla="*/ 169520 h 119"/>
                <a:gd name="T66" fmla="*/ 249158 w 83"/>
                <a:gd name="T67" fmla="*/ 514028 h 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3" h="119">
                  <a:moveTo>
                    <a:pt x="45" y="17"/>
                  </a:moveTo>
                  <a:cubicBezTo>
                    <a:pt x="70" y="31"/>
                    <a:pt x="70" y="31"/>
                    <a:pt x="70" y="31"/>
                  </a:cubicBezTo>
                  <a:cubicBezTo>
                    <a:pt x="73" y="27"/>
                    <a:pt x="73" y="27"/>
                    <a:pt x="73" y="27"/>
                  </a:cubicBezTo>
                  <a:cubicBezTo>
                    <a:pt x="74" y="26"/>
                    <a:pt x="74" y="25"/>
                    <a:pt x="73" y="24"/>
                  </a:cubicBezTo>
                  <a:cubicBezTo>
                    <a:pt x="73" y="23"/>
                    <a:pt x="73" y="22"/>
                    <a:pt x="72" y="21"/>
                  </a:cubicBezTo>
                  <a:cubicBezTo>
                    <a:pt x="53" y="11"/>
                    <a:pt x="53" y="11"/>
                    <a:pt x="53" y="11"/>
                  </a:cubicBezTo>
                  <a:cubicBezTo>
                    <a:pt x="52" y="10"/>
                    <a:pt x="51" y="10"/>
                    <a:pt x="50" y="10"/>
                  </a:cubicBezTo>
                  <a:cubicBezTo>
                    <a:pt x="49" y="10"/>
                    <a:pt x="48" y="11"/>
                    <a:pt x="48" y="12"/>
                  </a:cubicBezTo>
                  <a:cubicBezTo>
                    <a:pt x="45" y="17"/>
                    <a:pt x="45" y="17"/>
                    <a:pt x="45" y="17"/>
                  </a:cubicBezTo>
                  <a:close/>
                  <a:moveTo>
                    <a:pt x="40" y="26"/>
                  </a:moveTo>
                  <a:cubicBezTo>
                    <a:pt x="45" y="29"/>
                    <a:pt x="45" y="29"/>
                    <a:pt x="45" y="29"/>
                  </a:cubicBezTo>
                  <a:cubicBezTo>
                    <a:pt x="24" y="66"/>
                    <a:pt x="24" y="66"/>
                    <a:pt x="24" y="66"/>
                  </a:cubicBezTo>
                  <a:cubicBezTo>
                    <a:pt x="18" y="63"/>
                    <a:pt x="18" y="63"/>
                    <a:pt x="18" y="63"/>
                  </a:cubicBezTo>
                  <a:cubicBezTo>
                    <a:pt x="40" y="26"/>
                    <a:pt x="40" y="26"/>
                    <a:pt x="40" y="26"/>
                  </a:cubicBezTo>
                  <a:close/>
                  <a:moveTo>
                    <a:pt x="13" y="72"/>
                  </a:moveTo>
                  <a:cubicBezTo>
                    <a:pt x="11" y="93"/>
                    <a:pt x="11" y="93"/>
                    <a:pt x="11" y="93"/>
                  </a:cubicBezTo>
                  <a:cubicBezTo>
                    <a:pt x="22" y="98"/>
                    <a:pt x="22" y="98"/>
                    <a:pt x="22" y="98"/>
                  </a:cubicBezTo>
                  <a:cubicBezTo>
                    <a:pt x="39" y="87"/>
                    <a:pt x="39" y="87"/>
                    <a:pt x="39" y="87"/>
                  </a:cubicBezTo>
                  <a:cubicBezTo>
                    <a:pt x="35" y="83"/>
                    <a:pt x="30" y="82"/>
                    <a:pt x="24" y="82"/>
                  </a:cubicBezTo>
                  <a:cubicBezTo>
                    <a:pt x="20" y="77"/>
                    <a:pt x="17" y="74"/>
                    <a:pt x="13" y="72"/>
                  </a:cubicBezTo>
                  <a:close/>
                  <a:moveTo>
                    <a:pt x="45" y="94"/>
                  </a:moveTo>
                  <a:cubicBezTo>
                    <a:pt x="8" y="119"/>
                    <a:pt x="8" y="119"/>
                    <a:pt x="8" y="119"/>
                  </a:cubicBezTo>
                  <a:cubicBezTo>
                    <a:pt x="0" y="115"/>
                    <a:pt x="0" y="115"/>
                    <a:pt x="0" y="115"/>
                  </a:cubicBezTo>
                  <a:cubicBezTo>
                    <a:pt x="3" y="70"/>
                    <a:pt x="3" y="70"/>
                    <a:pt x="3" y="70"/>
                  </a:cubicBezTo>
                  <a:cubicBezTo>
                    <a:pt x="6" y="66"/>
                    <a:pt x="6" y="66"/>
                    <a:pt x="6" y="66"/>
                  </a:cubicBezTo>
                  <a:cubicBezTo>
                    <a:pt x="28" y="27"/>
                    <a:pt x="28" y="27"/>
                    <a:pt x="28" y="27"/>
                  </a:cubicBezTo>
                  <a:cubicBezTo>
                    <a:pt x="37" y="12"/>
                    <a:pt x="37" y="12"/>
                    <a:pt x="37" y="12"/>
                  </a:cubicBezTo>
                  <a:cubicBezTo>
                    <a:pt x="40" y="7"/>
                    <a:pt x="40" y="7"/>
                    <a:pt x="40" y="7"/>
                  </a:cubicBezTo>
                  <a:cubicBezTo>
                    <a:pt x="42" y="4"/>
                    <a:pt x="44" y="2"/>
                    <a:pt x="48" y="1"/>
                  </a:cubicBezTo>
                  <a:cubicBezTo>
                    <a:pt x="51" y="0"/>
                    <a:pt x="55" y="0"/>
                    <a:pt x="58" y="2"/>
                  </a:cubicBezTo>
                  <a:cubicBezTo>
                    <a:pt x="76" y="13"/>
                    <a:pt x="76" y="13"/>
                    <a:pt x="76" y="13"/>
                  </a:cubicBezTo>
                  <a:cubicBezTo>
                    <a:pt x="80" y="15"/>
                    <a:pt x="82" y="18"/>
                    <a:pt x="83" y="21"/>
                  </a:cubicBezTo>
                  <a:cubicBezTo>
                    <a:pt x="83" y="24"/>
                    <a:pt x="83" y="28"/>
                    <a:pt x="81" y="31"/>
                  </a:cubicBezTo>
                  <a:cubicBezTo>
                    <a:pt x="69" y="52"/>
                    <a:pt x="57" y="73"/>
                    <a:pt x="45" y="9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grpSp>
      <p:grpSp>
        <p:nvGrpSpPr>
          <p:cNvPr id="25" name="组合 24"/>
          <p:cNvGrpSpPr/>
          <p:nvPr/>
        </p:nvGrpSpPr>
        <p:grpSpPr>
          <a:xfrm>
            <a:off x="1642894" y="1475510"/>
            <a:ext cx="1541463" cy="1541463"/>
            <a:chOff x="1622301" y="1563638"/>
            <a:chExt cx="1541463" cy="1541463"/>
          </a:xfrm>
        </p:grpSpPr>
        <p:sp>
          <p:nvSpPr>
            <p:cNvPr id="31" name="椭圆 30"/>
            <p:cNvSpPr/>
            <p:nvPr/>
          </p:nvSpPr>
          <p:spPr>
            <a:xfrm>
              <a:off x="1622301" y="1563638"/>
              <a:ext cx="1541463" cy="1541463"/>
            </a:xfrm>
            <a:prstGeom prst="ellipse">
              <a:avLst/>
            </a:prstGeom>
            <a:solidFill>
              <a:schemeClr val="bg1">
                <a:alpha val="20000"/>
              </a:schemeClr>
            </a:solidFill>
            <a:ln w="9525">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Arial" panose="020B0604020202020204" pitchFamily="34" charset="0"/>
                <a:ea typeface="微软雅黑" panose="020B0503020204020204" charset="-122"/>
              </a:endParaRPr>
            </a:p>
          </p:txBody>
        </p:sp>
        <p:grpSp>
          <p:nvGrpSpPr>
            <p:cNvPr id="32" name="组合 4"/>
            <p:cNvGrpSpPr/>
            <p:nvPr/>
          </p:nvGrpSpPr>
          <p:grpSpPr bwMode="auto">
            <a:xfrm>
              <a:off x="2050926" y="2100213"/>
              <a:ext cx="685800" cy="468313"/>
              <a:chOff x="1518430" y="3279686"/>
              <a:chExt cx="859439" cy="587464"/>
            </a:xfrm>
          </p:grpSpPr>
          <p:sp>
            <p:nvSpPr>
              <p:cNvPr id="33" name="Freeform 13"/>
              <p:cNvSpPr>
                <a:spLocks noEditPoints="1"/>
              </p:cNvSpPr>
              <p:nvPr/>
            </p:nvSpPr>
            <p:spPr bwMode="auto">
              <a:xfrm>
                <a:off x="1518430" y="3279686"/>
                <a:ext cx="492274" cy="587464"/>
              </a:xfrm>
              <a:custGeom>
                <a:avLst/>
                <a:gdLst>
                  <a:gd name="T0" fmla="*/ 196910 w 75"/>
                  <a:gd name="T1" fmla="*/ 92410 h 89"/>
                  <a:gd name="T2" fmla="*/ 223164 w 75"/>
                  <a:gd name="T3" fmla="*/ 33004 h 89"/>
                  <a:gd name="T4" fmla="*/ 223164 w 75"/>
                  <a:gd name="T5" fmla="*/ 33004 h 89"/>
                  <a:gd name="T6" fmla="*/ 301928 w 75"/>
                  <a:gd name="T7" fmla="*/ 0 h 89"/>
                  <a:gd name="T8" fmla="*/ 380692 w 75"/>
                  <a:gd name="T9" fmla="*/ 33004 h 89"/>
                  <a:gd name="T10" fmla="*/ 380692 w 75"/>
                  <a:gd name="T11" fmla="*/ 33004 h 89"/>
                  <a:gd name="T12" fmla="*/ 406947 w 75"/>
                  <a:gd name="T13" fmla="*/ 112212 h 89"/>
                  <a:gd name="T14" fmla="*/ 393819 w 75"/>
                  <a:gd name="T15" fmla="*/ 171619 h 89"/>
                  <a:gd name="T16" fmla="*/ 387256 w 75"/>
                  <a:gd name="T17" fmla="*/ 184820 h 89"/>
                  <a:gd name="T18" fmla="*/ 492274 w 75"/>
                  <a:gd name="T19" fmla="*/ 184820 h 89"/>
                  <a:gd name="T20" fmla="*/ 492274 w 75"/>
                  <a:gd name="T21" fmla="*/ 283831 h 89"/>
                  <a:gd name="T22" fmla="*/ 387256 w 75"/>
                  <a:gd name="T23" fmla="*/ 283831 h 89"/>
                  <a:gd name="T24" fmla="*/ 387256 w 75"/>
                  <a:gd name="T25" fmla="*/ 303633 h 89"/>
                  <a:gd name="T26" fmla="*/ 406947 w 75"/>
                  <a:gd name="T27" fmla="*/ 382842 h 89"/>
                  <a:gd name="T28" fmla="*/ 347874 w 75"/>
                  <a:gd name="T29" fmla="*/ 528058 h 89"/>
                  <a:gd name="T30" fmla="*/ 203473 w 75"/>
                  <a:gd name="T31" fmla="*/ 587464 h 89"/>
                  <a:gd name="T32" fmla="*/ 59073 w 75"/>
                  <a:gd name="T33" fmla="*/ 528058 h 89"/>
                  <a:gd name="T34" fmla="*/ 0 w 75"/>
                  <a:gd name="T35" fmla="*/ 382842 h 89"/>
                  <a:gd name="T36" fmla="*/ 59073 w 75"/>
                  <a:gd name="T37" fmla="*/ 237626 h 89"/>
                  <a:gd name="T38" fmla="*/ 98455 w 75"/>
                  <a:gd name="T39" fmla="*/ 204622 h 89"/>
                  <a:gd name="T40" fmla="*/ 196910 w 75"/>
                  <a:gd name="T41" fmla="*/ 92410 h 89"/>
                  <a:gd name="T42" fmla="*/ 98455 w 75"/>
                  <a:gd name="T43" fmla="*/ 376241 h 89"/>
                  <a:gd name="T44" fmla="*/ 249419 w 75"/>
                  <a:gd name="T45" fmla="*/ 283831 h 89"/>
                  <a:gd name="T46" fmla="*/ 98455 w 75"/>
                  <a:gd name="T47" fmla="*/ 376241 h 89"/>
                  <a:gd name="T48" fmla="*/ 295364 w 75"/>
                  <a:gd name="T49" fmla="*/ 290432 h 89"/>
                  <a:gd name="T50" fmla="*/ 203473 w 75"/>
                  <a:gd name="T51" fmla="*/ 250827 h 89"/>
                  <a:gd name="T52" fmla="*/ 111582 w 75"/>
                  <a:gd name="T53" fmla="*/ 290432 h 89"/>
                  <a:gd name="T54" fmla="*/ 72200 w 75"/>
                  <a:gd name="T55" fmla="*/ 382842 h 89"/>
                  <a:gd name="T56" fmla="*/ 111582 w 75"/>
                  <a:gd name="T57" fmla="*/ 475252 h 89"/>
                  <a:gd name="T58" fmla="*/ 203473 w 75"/>
                  <a:gd name="T59" fmla="*/ 514856 h 89"/>
                  <a:gd name="T60" fmla="*/ 295364 w 75"/>
                  <a:gd name="T61" fmla="*/ 475252 h 89"/>
                  <a:gd name="T62" fmla="*/ 334746 w 75"/>
                  <a:gd name="T63" fmla="*/ 382842 h 89"/>
                  <a:gd name="T64" fmla="*/ 295364 w 75"/>
                  <a:gd name="T65" fmla="*/ 290432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5" h="89">
                    <a:moveTo>
                      <a:pt x="30" y="14"/>
                    </a:moveTo>
                    <a:cubicBezTo>
                      <a:pt x="30" y="11"/>
                      <a:pt x="32" y="7"/>
                      <a:pt x="34" y="5"/>
                    </a:cubicBezTo>
                    <a:cubicBezTo>
                      <a:pt x="34" y="5"/>
                      <a:pt x="34" y="5"/>
                      <a:pt x="34" y="5"/>
                    </a:cubicBezTo>
                    <a:cubicBezTo>
                      <a:pt x="37" y="2"/>
                      <a:pt x="42" y="0"/>
                      <a:pt x="46" y="0"/>
                    </a:cubicBezTo>
                    <a:cubicBezTo>
                      <a:pt x="51" y="0"/>
                      <a:pt x="55" y="2"/>
                      <a:pt x="58" y="5"/>
                    </a:cubicBezTo>
                    <a:cubicBezTo>
                      <a:pt x="58" y="5"/>
                      <a:pt x="58" y="5"/>
                      <a:pt x="58" y="5"/>
                    </a:cubicBezTo>
                    <a:cubicBezTo>
                      <a:pt x="61" y="8"/>
                      <a:pt x="62" y="12"/>
                      <a:pt x="62" y="17"/>
                    </a:cubicBezTo>
                    <a:cubicBezTo>
                      <a:pt x="62" y="20"/>
                      <a:pt x="61" y="23"/>
                      <a:pt x="60" y="26"/>
                    </a:cubicBezTo>
                    <a:cubicBezTo>
                      <a:pt x="59" y="28"/>
                      <a:pt x="59" y="28"/>
                      <a:pt x="59" y="28"/>
                    </a:cubicBezTo>
                    <a:cubicBezTo>
                      <a:pt x="75" y="28"/>
                      <a:pt x="75" y="28"/>
                      <a:pt x="75" y="28"/>
                    </a:cubicBezTo>
                    <a:cubicBezTo>
                      <a:pt x="75" y="43"/>
                      <a:pt x="75" y="43"/>
                      <a:pt x="75" y="43"/>
                    </a:cubicBezTo>
                    <a:cubicBezTo>
                      <a:pt x="59" y="43"/>
                      <a:pt x="59" y="43"/>
                      <a:pt x="59" y="43"/>
                    </a:cubicBezTo>
                    <a:cubicBezTo>
                      <a:pt x="59" y="46"/>
                      <a:pt x="59" y="46"/>
                      <a:pt x="59" y="46"/>
                    </a:cubicBezTo>
                    <a:cubicBezTo>
                      <a:pt x="61" y="50"/>
                      <a:pt x="62" y="54"/>
                      <a:pt x="62" y="58"/>
                    </a:cubicBezTo>
                    <a:cubicBezTo>
                      <a:pt x="62" y="67"/>
                      <a:pt x="58" y="74"/>
                      <a:pt x="53" y="80"/>
                    </a:cubicBezTo>
                    <a:cubicBezTo>
                      <a:pt x="47" y="85"/>
                      <a:pt x="39" y="89"/>
                      <a:pt x="31" y="89"/>
                    </a:cubicBezTo>
                    <a:cubicBezTo>
                      <a:pt x="22" y="89"/>
                      <a:pt x="15" y="85"/>
                      <a:pt x="9" y="80"/>
                    </a:cubicBezTo>
                    <a:cubicBezTo>
                      <a:pt x="4" y="74"/>
                      <a:pt x="0" y="67"/>
                      <a:pt x="0" y="58"/>
                    </a:cubicBezTo>
                    <a:cubicBezTo>
                      <a:pt x="0" y="50"/>
                      <a:pt x="4" y="42"/>
                      <a:pt x="9" y="36"/>
                    </a:cubicBezTo>
                    <a:cubicBezTo>
                      <a:pt x="11" y="34"/>
                      <a:pt x="13" y="33"/>
                      <a:pt x="15" y="31"/>
                    </a:cubicBezTo>
                    <a:cubicBezTo>
                      <a:pt x="30" y="14"/>
                      <a:pt x="30" y="14"/>
                      <a:pt x="30" y="14"/>
                    </a:cubicBezTo>
                    <a:close/>
                    <a:moveTo>
                      <a:pt x="15" y="57"/>
                    </a:moveTo>
                    <a:cubicBezTo>
                      <a:pt x="21" y="51"/>
                      <a:pt x="28" y="47"/>
                      <a:pt x="38" y="43"/>
                    </a:cubicBezTo>
                    <a:cubicBezTo>
                      <a:pt x="28" y="42"/>
                      <a:pt x="16" y="44"/>
                      <a:pt x="15" y="57"/>
                    </a:cubicBezTo>
                    <a:close/>
                    <a:moveTo>
                      <a:pt x="45" y="44"/>
                    </a:moveTo>
                    <a:cubicBezTo>
                      <a:pt x="41" y="40"/>
                      <a:pt x="36" y="38"/>
                      <a:pt x="31" y="38"/>
                    </a:cubicBezTo>
                    <a:cubicBezTo>
                      <a:pt x="25" y="38"/>
                      <a:pt x="20" y="40"/>
                      <a:pt x="17" y="44"/>
                    </a:cubicBezTo>
                    <a:cubicBezTo>
                      <a:pt x="13" y="48"/>
                      <a:pt x="11" y="53"/>
                      <a:pt x="11" y="58"/>
                    </a:cubicBezTo>
                    <a:cubicBezTo>
                      <a:pt x="11" y="64"/>
                      <a:pt x="13" y="69"/>
                      <a:pt x="17" y="72"/>
                    </a:cubicBezTo>
                    <a:cubicBezTo>
                      <a:pt x="20" y="76"/>
                      <a:pt x="25" y="78"/>
                      <a:pt x="31" y="78"/>
                    </a:cubicBezTo>
                    <a:cubicBezTo>
                      <a:pt x="36" y="78"/>
                      <a:pt x="41" y="76"/>
                      <a:pt x="45" y="72"/>
                    </a:cubicBezTo>
                    <a:cubicBezTo>
                      <a:pt x="49" y="69"/>
                      <a:pt x="51" y="64"/>
                      <a:pt x="51" y="58"/>
                    </a:cubicBezTo>
                    <a:cubicBezTo>
                      <a:pt x="51" y="53"/>
                      <a:pt x="49" y="48"/>
                      <a:pt x="45" y="4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sp>
            <p:nvSpPr>
              <p:cNvPr id="34" name="Freeform 14"/>
              <p:cNvSpPr>
                <a:spLocks noEditPoints="1"/>
              </p:cNvSpPr>
              <p:nvPr/>
            </p:nvSpPr>
            <p:spPr bwMode="auto">
              <a:xfrm>
                <a:off x="1959028" y="3279686"/>
                <a:ext cx="418841" cy="587464"/>
              </a:xfrm>
              <a:custGeom>
                <a:avLst/>
                <a:gdLst>
                  <a:gd name="T0" fmla="*/ 222509 w 64"/>
                  <a:gd name="T1" fmla="*/ 92410 h 89"/>
                  <a:gd name="T2" fmla="*/ 189787 w 64"/>
                  <a:gd name="T3" fmla="*/ 33004 h 89"/>
                  <a:gd name="T4" fmla="*/ 189787 w 64"/>
                  <a:gd name="T5" fmla="*/ 33004 h 89"/>
                  <a:gd name="T6" fmla="*/ 117799 w 64"/>
                  <a:gd name="T7" fmla="*/ 0 h 89"/>
                  <a:gd name="T8" fmla="*/ 39266 w 64"/>
                  <a:gd name="T9" fmla="*/ 33004 h 89"/>
                  <a:gd name="T10" fmla="*/ 39266 w 64"/>
                  <a:gd name="T11" fmla="*/ 33004 h 89"/>
                  <a:gd name="T12" fmla="*/ 6544 w 64"/>
                  <a:gd name="T13" fmla="*/ 112212 h 89"/>
                  <a:gd name="T14" fmla="*/ 26178 w 64"/>
                  <a:gd name="T15" fmla="*/ 171619 h 89"/>
                  <a:gd name="T16" fmla="*/ 26178 w 64"/>
                  <a:gd name="T17" fmla="*/ 184820 h 89"/>
                  <a:gd name="T18" fmla="*/ 0 w 64"/>
                  <a:gd name="T19" fmla="*/ 184820 h 89"/>
                  <a:gd name="T20" fmla="*/ 0 w 64"/>
                  <a:gd name="T21" fmla="*/ 277230 h 89"/>
                  <a:gd name="T22" fmla="*/ 32722 w 64"/>
                  <a:gd name="T23" fmla="*/ 277230 h 89"/>
                  <a:gd name="T24" fmla="*/ 32722 w 64"/>
                  <a:gd name="T25" fmla="*/ 303633 h 89"/>
                  <a:gd name="T26" fmla="*/ 13089 w 64"/>
                  <a:gd name="T27" fmla="*/ 382842 h 89"/>
                  <a:gd name="T28" fmla="*/ 71988 w 64"/>
                  <a:gd name="T29" fmla="*/ 528058 h 89"/>
                  <a:gd name="T30" fmla="*/ 215965 w 64"/>
                  <a:gd name="T31" fmla="*/ 587464 h 89"/>
                  <a:gd name="T32" fmla="*/ 359941 w 64"/>
                  <a:gd name="T33" fmla="*/ 528058 h 89"/>
                  <a:gd name="T34" fmla="*/ 418841 w 64"/>
                  <a:gd name="T35" fmla="*/ 382842 h 89"/>
                  <a:gd name="T36" fmla="*/ 359941 w 64"/>
                  <a:gd name="T37" fmla="*/ 237626 h 89"/>
                  <a:gd name="T38" fmla="*/ 320675 w 64"/>
                  <a:gd name="T39" fmla="*/ 204622 h 89"/>
                  <a:gd name="T40" fmla="*/ 222509 w 64"/>
                  <a:gd name="T41" fmla="*/ 92410 h 89"/>
                  <a:gd name="T42" fmla="*/ 111255 w 64"/>
                  <a:gd name="T43" fmla="*/ 376241 h 89"/>
                  <a:gd name="T44" fmla="*/ 261776 w 64"/>
                  <a:gd name="T45" fmla="*/ 283831 h 89"/>
                  <a:gd name="T46" fmla="*/ 111255 w 64"/>
                  <a:gd name="T47" fmla="*/ 376241 h 89"/>
                  <a:gd name="T48" fmla="*/ 124343 w 64"/>
                  <a:gd name="T49" fmla="*/ 290432 h 89"/>
                  <a:gd name="T50" fmla="*/ 215965 w 64"/>
                  <a:gd name="T51" fmla="*/ 250827 h 89"/>
                  <a:gd name="T52" fmla="*/ 307586 w 64"/>
                  <a:gd name="T53" fmla="*/ 290432 h 89"/>
                  <a:gd name="T54" fmla="*/ 346853 w 64"/>
                  <a:gd name="T55" fmla="*/ 382842 h 89"/>
                  <a:gd name="T56" fmla="*/ 307586 w 64"/>
                  <a:gd name="T57" fmla="*/ 475252 h 89"/>
                  <a:gd name="T58" fmla="*/ 215965 w 64"/>
                  <a:gd name="T59" fmla="*/ 514856 h 89"/>
                  <a:gd name="T60" fmla="*/ 124343 w 64"/>
                  <a:gd name="T61" fmla="*/ 475252 h 89"/>
                  <a:gd name="T62" fmla="*/ 85077 w 64"/>
                  <a:gd name="T63" fmla="*/ 382842 h 89"/>
                  <a:gd name="T64" fmla="*/ 124343 w 64"/>
                  <a:gd name="T65" fmla="*/ 290432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4" h="89">
                    <a:moveTo>
                      <a:pt x="34" y="14"/>
                    </a:moveTo>
                    <a:cubicBezTo>
                      <a:pt x="33" y="11"/>
                      <a:pt x="32" y="7"/>
                      <a:pt x="29" y="5"/>
                    </a:cubicBezTo>
                    <a:cubicBezTo>
                      <a:pt x="29" y="5"/>
                      <a:pt x="29" y="5"/>
                      <a:pt x="29" y="5"/>
                    </a:cubicBezTo>
                    <a:cubicBezTo>
                      <a:pt x="26" y="2"/>
                      <a:pt x="22" y="0"/>
                      <a:pt x="18" y="0"/>
                    </a:cubicBezTo>
                    <a:cubicBezTo>
                      <a:pt x="13" y="0"/>
                      <a:pt x="9" y="2"/>
                      <a:pt x="6" y="5"/>
                    </a:cubicBezTo>
                    <a:cubicBezTo>
                      <a:pt x="6" y="5"/>
                      <a:pt x="6" y="5"/>
                      <a:pt x="6" y="5"/>
                    </a:cubicBezTo>
                    <a:cubicBezTo>
                      <a:pt x="3" y="8"/>
                      <a:pt x="1" y="12"/>
                      <a:pt x="1" y="17"/>
                    </a:cubicBezTo>
                    <a:cubicBezTo>
                      <a:pt x="1" y="20"/>
                      <a:pt x="2" y="23"/>
                      <a:pt x="4" y="26"/>
                    </a:cubicBezTo>
                    <a:cubicBezTo>
                      <a:pt x="4" y="28"/>
                      <a:pt x="4" y="28"/>
                      <a:pt x="4" y="28"/>
                    </a:cubicBezTo>
                    <a:cubicBezTo>
                      <a:pt x="0" y="28"/>
                      <a:pt x="0" y="28"/>
                      <a:pt x="0" y="28"/>
                    </a:cubicBezTo>
                    <a:cubicBezTo>
                      <a:pt x="0" y="42"/>
                      <a:pt x="0" y="42"/>
                      <a:pt x="0" y="42"/>
                    </a:cubicBezTo>
                    <a:cubicBezTo>
                      <a:pt x="5" y="42"/>
                      <a:pt x="5" y="42"/>
                      <a:pt x="5" y="42"/>
                    </a:cubicBezTo>
                    <a:cubicBezTo>
                      <a:pt x="5" y="46"/>
                      <a:pt x="5" y="46"/>
                      <a:pt x="5" y="46"/>
                    </a:cubicBezTo>
                    <a:cubicBezTo>
                      <a:pt x="3" y="50"/>
                      <a:pt x="2" y="54"/>
                      <a:pt x="2" y="58"/>
                    </a:cubicBezTo>
                    <a:cubicBezTo>
                      <a:pt x="2" y="67"/>
                      <a:pt x="6" y="74"/>
                      <a:pt x="11" y="80"/>
                    </a:cubicBezTo>
                    <a:cubicBezTo>
                      <a:pt x="17" y="85"/>
                      <a:pt x="24" y="89"/>
                      <a:pt x="33" y="89"/>
                    </a:cubicBezTo>
                    <a:cubicBezTo>
                      <a:pt x="41" y="89"/>
                      <a:pt x="49" y="85"/>
                      <a:pt x="55" y="80"/>
                    </a:cubicBezTo>
                    <a:cubicBezTo>
                      <a:pt x="60" y="74"/>
                      <a:pt x="64" y="67"/>
                      <a:pt x="64" y="58"/>
                    </a:cubicBezTo>
                    <a:cubicBezTo>
                      <a:pt x="64" y="50"/>
                      <a:pt x="60" y="42"/>
                      <a:pt x="55" y="36"/>
                    </a:cubicBezTo>
                    <a:cubicBezTo>
                      <a:pt x="53" y="34"/>
                      <a:pt x="51" y="33"/>
                      <a:pt x="49" y="31"/>
                    </a:cubicBezTo>
                    <a:cubicBezTo>
                      <a:pt x="34" y="14"/>
                      <a:pt x="34" y="14"/>
                      <a:pt x="34" y="14"/>
                    </a:cubicBezTo>
                    <a:close/>
                    <a:moveTo>
                      <a:pt x="17" y="57"/>
                    </a:moveTo>
                    <a:cubicBezTo>
                      <a:pt x="18" y="44"/>
                      <a:pt x="30" y="42"/>
                      <a:pt x="40" y="43"/>
                    </a:cubicBezTo>
                    <a:cubicBezTo>
                      <a:pt x="30" y="47"/>
                      <a:pt x="23" y="51"/>
                      <a:pt x="17" y="57"/>
                    </a:cubicBezTo>
                    <a:close/>
                    <a:moveTo>
                      <a:pt x="19" y="44"/>
                    </a:moveTo>
                    <a:cubicBezTo>
                      <a:pt x="22" y="40"/>
                      <a:pt x="27" y="38"/>
                      <a:pt x="33" y="38"/>
                    </a:cubicBezTo>
                    <a:cubicBezTo>
                      <a:pt x="38" y="38"/>
                      <a:pt x="43" y="40"/>
                      <a:pt x="47" y="44"/>
                    </a:cubicBezTo>
                    <a:cubicBezTo>
                      <a:pt x="51" y="48"/>
                      <a:pt x="53" y="53"/>
                      <a:pt x="53" y="58"/>
                    </a:cubicBezTo>
                    <a:cubicBezTo>
                      <a:pt x="53" y="64"/>
                      <a:pt x="51" y="69"/>
                      <a:pt x="47" y="72"/>
                    </a:cubicBezTo>
                    <a:cubicBezTo>
                      <a:pt x="43" y="76"/>
                      <a:pt x="38" y="78"/>
                      <a:pt x="33" y="78"/>
                    </a:cubicBezTo>
                    <a:cubicBezTo>
                      <a:pt x="27" y="78"/>
                      <a:pt x="22" y="76"/>
                      <a:pt x="19" y="72"/>
                    </a:cubicBezTo>
                    <a:cubicBezTo>
                      <a:pt x="15" y="69"/>
                      <a:pt x="13" y="64"/>
                      <a:pt x="13" y="58"/>
                    </a:cubicBezTo>
                    <a:cubicBezTo>
                      <a:pt x="13" y="53"/>
                      <a:pt x="15" y="48"/>
                      <a:pt x="19" y="4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grpSp>
      </p:grpSp>
      <p:grpSp>
        <p:nvGrpSpPr>
          <p:cNvPr id="49" name="组合 48"/>
          <p:cNvGrpSpPr/>
          <p:nvPr/>
        </p:nvGrpSpPr>
        <p:grpSpPr>
          <a:xfrm>
            <a:off x="5746582" y="1475510"/>
            <a:ext cx="1539875" cy="1541463"/>
            <a:chOff x="5725989" y="1563638"/>
            <a:chExt cx="1539875" cy="1541463"/>
          </a:xfrm>
        </p:grpSpPr>
        <p:sp>
          <p:nvSpPr>
            <p:cNvPr id="37" name="椭圆 36"/>
            <p:cNvSpPr/>
            <p:nvPr/>
          </p:nvSpPr>
          <p:spPr>
            <a:xfrm>
              <a:off x="5725989" y="1563638"/>
              <a:ext cx="1539875" cy="1541463"/>
            </a:xfrm>
            <a:prstGeom prst="ellipse">
              <a:avLst/>
            </a:prstGeom>
            <a:solidFill>
              <a:schemeClr val="bg1">
                <a:alpha val="20000"/>
              </a:schemeClr>
            </a:solidFill>
            <a:ln w="1270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Arial" panose="020B0604020202020204" pitchFamily="34" charset="0"/>
                  <a:ea typeface="微软雅黑" panose="020B0503020204020204" charset="-122"/>
                </a:rPr>
                <a:t>8</a:t>
              </a:r>
            </a:p>
          </p:txBody>
        </p:sp>
        <p:sp>
          <p:nvSpPr>
            <p:cNvPr id="38" name="Freeform 18"/>
            <p:cNvSpPr>
              <a:spLocks noEditPoints="1"/>
            </p:cNvSpPr>
            <p:nvPr/>
          </p:nvSpPr>
          <p:spPr bwMode="auto">
            <a:xfrm>
              <a:off x="6248276" y="2039888"/>
              <a:ext cx="492125" cy="595313"/>
            </a:xfrm>
            <a:custGeom>
              <a:avLst/>
              <a:gdLst>
                <a:gd name="T0" fmla="*/ 82726 w 101"/>
                <a:gd name="T1" fmla="*/ 77503 h 123"/>
                <a:gd name="T2" fmla="*/ 321170 w 101"/>
                <a:gd name="T3" fmla="*/ 48439 h 123"/>
                <a:gd name="T4" fmla="*/ 355233 w 101"/>
                <a:gd name="T5" fmla="*/ 77503 h 123"/>
                <a:gd name="T6" fmla="*/ 355233 w 101"/>
                <a:gd name="T7" fmla="*/ 87191 h 123"/>
                <a:gd name="T8" fmla="*/ 136254 w 101"/>
                <a:gd name="T9" fmla="*/ 116254 h 123"/>
                <a:gd name="T10" fmla="*/ 111923 w 101"/>
                <a:gd name="T11" fmla="*/ 150162 h 123"/>
                <a:gd name="T12" fmla="*/ 111923 w 101"/>
                <a:gd name="T13" fmla="*/ 479549 h 123"/>
                <a:gd name="T14" fmla="*/ 82726 w 101"/>
                <a:gd name="T15" fmla="*/ 479549 h 123"/>
                <a:gd name="T16" fmla="*/ 82726 w 101"/>
                <a:gd name="T17" fmla="*/ 77503 h 123"/>
                <a:gd name="T18" fmla="*/ 262775 w 101"/>
                <a:gd name="T19" fmla="*/ 237352 h 123"/>
                <a:gd name="T20" fmla="*/ 262775 w 101"/>
                <a:gd name="T21" fmla="*/ 319699 h 123"/>
                <a:gd name="T22" fmla="*/ 447691 w 101"/>
                <a:gd name="T23" fmla="*/ 295480 h 123"/>
                <a:gd name="T24" fmla="*/ 447691 w 101"/>
                <a:gd name="T25" fmla="*/ 213133 h 123"/>
                <a:gd name="T26" fmla="*/ 262775 w 101"/>
                <a:gd name="T27" fmla="*/ 237352 h 123"/>
                <a:gd name="T28" fmla="*/ 218979 w 101"/>
                <a:gd name="T29" fmla="*/ 184069 h 123"/>
                <a:gd name="T30" fmla="*/ 218979 w 101"/>
                <a:gd name="T31" fmla="*/ 586115 h 123"/>
                <a:gd name="T32" fmla="*/ 452557 w 101"/>
                <a:gd name="T33" fmla="*/ 557052 h 123"/>
                <a:gd name="T34" fmla="*/ 491487 w 101"/>
                <a:gd name="T35" fmla="*/ 518300 h 123"/>
                <a:gd name="T36" fmla="*/ 491487 w 101"/>
                <a:gd name="T37" fmla="*/ 184069 h 123"/>
                <a:gd name="T38" fmla="*/ 452557 w 101"/>
                <a:gd name="T39" fmla="*/ 155006 h 123"/>
                <a:gd name="T40" fmla="*/ 218979 w 101"/>
                <a:gd name="T41" fmla="*/ 184069 h 123"/>
                <a:gd name="T42" fmla="*/ 145986 w 101"/>
                <a:gd name="T43" fmla="*/ 140474 h 123"/>
                <a:gd name="T44" fmla="*/ 131388 w 101"/>
                <a:gd name="T45" fmla="*/ 150162 h 123"/>
                <a:gd name="T46" fmla="*/ 131388 w 101"/>
                <a:gd name="T47" fmla="*/ 537676 h 123"/>
                <a:gd name="T48" fmla="*/ 145986 w 101"/>
                <a:gd name="T49" fmla="*/ 561896 h 123"/>
                <a:gd name="T50" fmla="*/ 184916 w 101"/>
                <a:gd name="T51" fmla="*/ 590959 h 123"/>
                <a:gd name="T52" fmla="*/ 199515 w 101"/>
                <a:gd name="T53" fmla="*/ 576427 h 123"/>
                <a:gd name="T54" fmla="*/ 199515 w 101"/>
                <a:gd name="T55" fmla="*/ 188913 h 123"/>
                <a:gd name="T56" fmla="*/ 184916 w 101"/>
                <a:gd name="T57" fmla="*/ 164694 h 123"/>
                <a:gd name="T58" fmla="*/ 145986 w 101"/>
                <a:gd name="T59" fmla="*/ 140474 h 123"/>
                <a:gd name="T60" fmla="*/ 175183 w 101"/>
                <a:gd name="T61" fmla="*/ 130786 h 123"/>
                <a:gd name="T62" fmla="*/ 199515 w 101"/>
                <a:gd name="T63" fmla="*/ 150162 h 123"/>
                <a:gd name="T64" fmla="*/ 204381 w 101"/>
                <a:gd name="T65" fmla="*/ 150162 h 123"/>
                <a:gd name="T66" fmla="*/ 428226 w 101"/>
                <a:gd name="T67" fmla="*/ 121098 h 123"/>
                <a:gd name="T68" fmla="*/ 394163 w 101"/>
                <a:gd name="T69" fmla="*/ 106566 h 123"/>
                <a:gd name="T70" fmla="*/ 175183 w 101"/>
                <a:gd name="T71" fmla="*/ 130786 h 123"/>
                <a:gd name="T72" fmla="*/ 9732 w 101"/>
                <a:gd name="T73" fmla="*/ 33907 h 123"/>
                <a:gd name="T74" fmla="*/ 53528 w 101"/>
                <a:gd name="T75" fmla="*/ 62971 h 123"/>
                <a:gd name="T76" fmla="*/ 63261 w 101"/>
                <a:gd name="T77" fmla="*/ 87191 h 123"/>
                <a:gd name="T78" fmla="*/ 63261 w 101"/>
                <a:gd name="T79" fmla="*/ 474705 h 123"/>
                <a:gd name="T80" fmla="*/ 53528 w 101"/>
                <a:gd name="T81" fmla="*/ 484393 h 123"/>
                <a:gd name="T82" fmla="*/ 9732 w 101"/>
                <a:gd name="T83" fmla="*/ 460173 h 123"/>
                <a:gd name="T84" fmla="*/ 0 w 101"/>
                <a:gd name="T85" fmla="*/ 431109 h 123"/>
                <a:gd name="T86" fmla="*/ 0 w 101"/>
                <a:gd name="T87" fmla="*/ 43595 h 123"/>
                <a:gd name="T88" fmla="*/ 9732 w 101"/>
                <a:gd name="T89" fmla="*/ 33907 h 123"/>
                <a:gd name="T90" fmla="*/ 38930 w 101"/>
                <a:gd name="T91" fmla="*/ 29064 h 123"/>
                <a:gd name="T92" fmla="*/ 63261 w 101"/>
                <a:gd name="T93" fmla="*/ 43595 h 123"/>
                <a:gd name="T94" fmla="*/ 68127 w 101"/>
                <a:gd name="T95" fmla="*/ 48439 h 123"/>
                <a:gd name="T96" fmla="*/ 291972 w 101"/>
                <a:gd name="T97" fmla="*/ 19376 h 123"/>
                <a:gd name="T98" fmla="*/ 257909 w 101"/>
                <a:gd name="T99" fmla="*/ 0 h 123"/>
                <a:gd name="T100" fmla="*/ 38930 w 101"/>
                <a:gd name="T101" fmla="*/ 29064 h 12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1" h="123">
                  <a:moveTo>
                    <a:pt x="17" y="16"/>
                  </a:moveTo>
                  <a:cubicBezTo>
                    <a:pt x="66" y="10"/>
                    <a:pt x="66" y="10"/>
                    <a:pt x="66" y="10"/>
                  </a:cubicBezTo>
                  <a:cubicBezTo>
                    <a:pt x="70" y="10"/>
                    <a:pt x="73" y="12"/>
                    <a:pt x="73" y="16"/>
                  </a:cubicBezTo>
                  <a:cubicBezTo>
                    <a:pt x="73" y="18"/>
                    <a:pt x="73" y="18"/>
                    <a:pt x="73" y="18"/>
                  </a:cubicBezTo>
                  <a:cubicBezTo>
                    <a:pt x="28" y="24"/>
                    <a:pt x="28" y="24"/>
                    <a:pt x="28" y="24"/>
                  </a:cubicBezTo>
                  <a:cubicBezTo>
                    <a:pt x="24" y="25"/>
                    <a:pt x="23" y="27"/>
                    <a:pt x="23" y="31"/>
                  </a:cubicBezTo>
                  <a:cubicBezTo>
                    <a:pt x="23" y="99"/>
                    <a:pt x="23" y="99"/>
                    <a:pt x="23" y="99"/>
                  </a:cubicBezTo>
                  <a:cubicBezTo>
                    <a:pt x="17" y="99"/>
                    <a:pt x="17" y="99"/>
                    <a:pt x="17" y="99"/>
                  </a:cubicBezTo>
                  <a:cubicBezTo>
                    <a:pt x="17" y="16"/>
                    <a:pt x="17" y="16"/>
                    <a:pt x="17" y="16"/>
                  </a:cubicBezTo>
                  <a:close/>
                  <a:moveTo>
                    <a:pt x="54" y="49"/>
                  </a:moveTo>
                  <a:cubicBezTo>
                    <a:pt x="54" y="66"/>
                    <a:pt x="54" y="66"/>
                    <a:pt x="54" y="66"/>
                  </a:cubicBezTo>
                  <a:cubicBezTo>
                    <a:pt x="92" y="61"/>
                    <a:pt x="92" y="61"/>
                    <a:pt x="92" y="61"/>
                  </a:cubicBezTo>
                  <a:cubicBezTo>
                    <a:pt x="92" y="44"/>
                    <a:pt x="92" y="44"/>
                    <a:pt x="92" y="44"/>
                  </a:cubicBezTo>
                  <a:cubicBezTo>
                    <a:pt x="54" y="49"/>
                    <a:pt x="54" y="49"/>
                    <a:pt x="54" y="49"/>
                  </a:cubicBezTo>
                  <a:close/>
                  <a:moveTo>
                    <a:pt x="45" y="38"/>
                  </a:moveTo>
                  <a:cubicBezTo>
                    <a:pt x="45" y="121"/>
                    <a:pt x="45" y="121"/>
                    <a:pt x="45" y="121"/>
                  </a:cubicBezTo>
                  <a:cubicBezTo>
                    <a:pt x="93" y="115"/>
                    <a:pt x="93" y="115"/>
                    <a:pt x="93" y="115"/>
                  </a:cubicBezTo>
                  <a:cubicBezTo>
                    <a:pt x="97" y="114"/>
                    <a:pt x="101" y="111"/>
                    <a:pt x="101" y="107"/>
                  </a:cubicBezTo>
                  <a:cubicBezTo>
                    <a:pt x="101" y="38"/>
                    <a:pt x="101" y="38"/>
                    <a:pt x="101" y="38"/>
                  </a:cubicBezTo>
                  <a:cubicBezTo>
                    <a:pt x="101" y="34"/>
                    <a:pt x="97" y="31"/>
                    <a:pt x="93" y="32"/>
                  </a:cubicBezTo>
                  <a:cubicBezTo>
                    <a:pt x="45" y="38"/>
                    <a:pt x="45" y="38"/>
                    <a:pt x="45" y="38"/>
                  </a:cubicBezTo>
                  <a:close/>
                  <a:moveTo>
                    <a:pt x="30" y="29"/>
                  </a:moveTo>
                  <a:cubicBezTo>
                    <a:pt x="28" y="28"/>
                    <a:pt x="27" y="29"/>
                    <a:pt x="27" y="31"/>
                  </a:cubicBezTo>
                  <a:cubicBezTo>
                    <a:pt x="27" y="111"/>
                    <a:pt x="27" y="111"/>
                    <a:pt x="27" y="111"/>
                  </a:cubicBezTo>
                  <a:cubicBezTo>
                    <a:pt x="27" y="113"/>
                    <a:pt x="28" y="115"/>
                    <a:pt x="30" y="116"/>
                  </a:cubicBezTo>
                  <a:cubicBezTo>
                    <a:pt x="38" y="122"/>
                    <a:pt x="38" y="122"/>
                    <a:pt x="38" y="122"/>
                  </a:cubicBezTo>
                  <a:cubicBezTo>
                    <a:pt x="40" y="123"/>
                    <a:pt x="41" y="122"/>
                    <a:pt x="41" y="119"/>
                  </a:cubicBezTo>
                  <a:cubicBezTo>
                    <a:pt x="41" y="39"/>
                    <a:pt x="41" y="39"/>
                    <a:pt x="41" y="39"/>
                  </a:cubicBezTo>
                  <a:cubicBezTo>
                    <a:pt x="41" y="37"/>
                    <a:pt x="40" y="35"/>
                    <a:pt x="38" y="34"/>
                  </a:cubicBezTo>
                  <a:cubicBezTo>
                    <a:pt x="30" y="29"/>
                    <a:pt x="30" y="29"/>
                    <a:pt x="30" y="29"/>
                  </a:cubicBezTo>
                  <a:close/>
                  <a:moveTo>
                    <a:pt x="36" y="27"/>
                  </a:moveTo>
                  <a:cubicBezTo>
                    <a:pt x="41" y="31"/>
                    <a:pt x="41" y="31"/>
                    <a:pt x="41" y="31"/>
                  </a:cubicBezTo>
                  <a:cubicBezTo>
                    <a:pt x="41" y="31"/>
                    <a:pt x="42" y="31"/>
                    <a:pt x="42" y="31"/>
                  </a:cubicBezTo>
                  <a:cubicBezTo>
                    <a:pt x="88" y="25"/>
                    <a:pt x="88" y="25"/>
                    <a:pt x="88" y="25"/>
                  </a:cubicBezTo>
                  <a:cubicBezTo>
                    <a:pt x="87" y="23"/>
                    <a:pt x="84" y="21"/>
                    <a:pt x="81" y="22"/>
                  </a:cubicBezTo>
                  <a:cubicBezTo>
                    <a:pt x="36" y="27"/>
                    <a:pt x="36" y="27"/>
                    <a:pt x="36" y="27"/>
                  </a:cubicBezTo>
                  <a:close/>
                  <a:moveTo>
                    <a:pt x="2" y="7"/>
                  </a:moveTo>
                  <a:cubicBezTo>
                    <a:pt x="11" y="13"/>
                    <a:pt x="11" y="13"/>
                    <a:pt x="11" y="13"/>
                  </a:cubicBezTo>
                  <a:cubicBezTo>
                    <a:pt x="12" y="14"/>
                    <a:pt x="13" y="16"/>
                    <a:pt x="13" y="18"/>
                  </a:cubicBezTo>
                  <a:cubicBezTo>
                    <a:pt x="13" y="98"/>
                    <a:pt x="13" y="98"/>
                    <a:pt x="13" y="98"/>
                  </a:cubicBezTo>
                  <a:cubicBezTo>
                    <a:pt x="13" y="100"/>
                    <a:pt x="12" y="101"/>
                    <a:pt x="11" y="100"/>
                  </a:cubicBezTo>
                  <a:cubicBezTo>
                    <a:pt x="2" y="95"/>
                    <a:pt x="2" y="95"/>
                    <a:pt x="2" y="95"/>
                  </a:cubicBezTo>
                  <a:cubicBezTo>
                    <a:pt x="1" y="94"/>
                    <a:pt x="0" y="92"/>
                    <a:pt x="0" y="89"/>
                  </a:cubicBezTo>
                  <a:cubicBezTo>
                    <a:pt x="0" y="9"/>
                    <a:pt x="0" y="9"/>
                    <a:pt x="0" y="9"/>
                  </a:cubicBezTo>
                  <a:cubicBezTo>
                    <a:pt x="0" y="7"/>
                    <a:pt x="1" y="6"/>
                    <a:pt x="2" y="7"/>
                  </a:cubicBezTo>
                  <a:close/>
                  <a:moveTo>
                    <a:pt x="8" y="6"/>
                  </a:moveTo>
                  <a:cubicBezTo>
                    <a:pt x="13" y="9"/>
                    <a:pt x="13" y="9"/>
                    <a:pt x="13" y="9"/>
                  </a:cubicBezTo>
                  <a:cubicBezTo>
                    <a:pt x="14" y="9"/>
                    <a:pt x="14" y="9"/>
                    <a:pt x="14" y="10"/>
                  </a:cubicBezTo>
                  <a:cubicBezTo>
                    <a:pt x="60" y="4"/>
                    <a:pt x="60" y="4"/>
                    <a:pt x="60" y="4"/>
                  </a:cubicBezTo>
                  <a:cubicBezTo>
                    <a:pt x="59" y="1"/>
                    <a:pt x="56" y="0"/>
                    <a:pt x="53" y="0"/>
                  </a:cubicBezTo>
                  <a:lnTo>
                    <a:pt x="8" y="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grpSp>
      <p:grpSp>
        <p:nvGrpSpPr>
          <p:cNvPr id="48" name="组合 47"/>
          <p:cNvGrpSpPr/>
          <p:nvPr/>
        </p:nvGrpSpPr>
        <p:grpSpPr>
          <a:xfrm>
            <a:off x="4376569" y="1475510"/>
            <a:ext cx="1539875" cy="1541463"/>
            <a:chOff x="4355976" y="1563638"/>
            <a:chExt cx="1539875" cy="1541463"/>
          </a:xfrm>
        </p:grpSpPr>
        <p:sp>
          <p:nvSpPr>
            <p:cNvPr id="35" name="椭圆 34"/>
            <p:cNvSpPr/>
            <p:nvPr/>
          </p:nvSpPr>
          <p:spPr>
            <a:xfrm>
              <a:off x="4355976" y="1563638"/>
              <a:ext cx="1539875" cy="1541463"/>
            </a:xfrm>
            <a:prstGeom prst="ellipse">
              <a:avLst/>
            </a:prstGeom>
            <a:solidFill>
              <a:schemeClr val="bg1">
                <a:alpha val="20000"/>
              </a:schemeClr>
            </a:solidFill>
            <a:ln w="1270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Arial" panose="020B0604020202020204" pitchFamily="34" charset="0"/>
                <a:ea typeface="微软雅黑" panose="020B0503020204020204" charset="-122"/>
              </a:endParaRPr>
            </a:p>
          </p:txBody>
        </p:sp>
        <p:grpSp>
          <p:nvGrpSpPr>
            <p:cNvPr id="39" name="组合 38"/>
            <p:cNvGrpSpPr/>
            <p:nvPr/>
          </p:nvGrpSpPr>
          <p:grpSpPr>
            <a:xfrm>
              <a:off x="4760680" y="2009726"/>
              <a:ext cx="730466" cy="730453"/>
              <a:chOff x="2197372" y="4185689"/>
              <a:chExt cx="382909" cy="382902"/>
            </a:xfrm>
            <a:solidFill>
              <a:schemeClr val="bg1"/>
            </a:solidFill>
          </p:grpSpPr>
          <p:sp>
            <p:nvSpPr>
              <p:cNvPr id="6" name="Freeform 387"/>
              <p:cNvSpPr/>
              <p:nvPr/>
            </p:nvSpPr>
            <p:spPr bwMode="auto">
              <a:xfrm>
                <a:off x="2197372" y="4185689"/>
                <a:ext cx="382909" cy="187597"/>
              </a:xfrm>
              <a:custGeom>
                <a:avLst/>
                <a:gdLst>
                  <a:gd name="T0" fmla="*/ 14 w 168"/>
                  <a:gd name="T1" fmla="*/ 27 h 82"/>
                  <a:gd name="T2" fmla="*/ 27 w 168"/>
                  <a:gd name="T3" fmla="*/ 14 h 82"/>
                  <a:gd name="T4" fmla="*/ 141 w 168"/>
                  <a:gd name="T5" fmla="*/ 14 h 82"/>
                  <a:gd name="T6" fmla="*/ 155 w 168"/>
                  <a:gd name="T7" fmla="*/ 27 h 82"/>
                  <a:gd name="T8" fmla="*/ 155 w 168"/>
                  <a:gd name="T9" fmla="*/ 82 h 82"/>
                  <a:gd name="T10" fmla="*/ 168 w 168"/>
                  <a:gd name="T11" fmla="*/ 82 h 82"/>
                  <a:gd name="T12" fmla="*/ 168 w 168"/>
                  <a:gd name="T13" fmla="*/ 27 h 82"/>
                  <a:gd name="T14" fmla="*/ 141 w 168"/>
                  <a:gd name="T15" fmla="*/ 0 h 82"/>
                  <a:gd name="T16" fmla="*/ 27 w 168"/>
                  <a:gd name="T17" fmla="*/ 0 h 82"/>
                  <a:gd name="T18" fmla="*/ 0 w 168"/>
                  <a:gd name="T19" fmla="*/ 27 h 82"/>
                  <a:gd name="T20" fmla="*/ 0 w 168"/>
                  <a:gd name="T21" fmla="*/ 82 h 82"/>
                  <a:gd name="T22" fmla="*/ 14 w 168"/>
                  <a:gd name="T23" fmla="*/ 82 h 82"/>
                  <a:gd name="T24" fmla="*/ 14 w 168"/>
                  <a:gd name="T25" fmla="*/ 2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82">
                    <a:moveTo>
                      <a:pt x="14" y="27"/>
                    </a:moveTo>
                    <a:cubicBezTo>
                      <a:pt x="14" y="20"/>
                      <a:pt x="20" y="14"/>
                      <a:pt x="27" y="14"/>
                    </a:cubicBezTo>
                    <a:cubicBezTo>
                      <a:pt x="141" y="14"/>
                      <a:pt x="141" y="14"/>
                      <a:pt x="141" y="14"/>
                    </a:cubicBezTo>
                    <a:cubicBezTo>
                      <a:pt x="149" y="14"/>
                      <a:pt x="155" y="20"/>
                      <a:pt x="155" y="27"/>
                    </a:cubicBezTo>
                    <a:cubicBezTo>
                      <a:pt x="155" y="82"/>
                      <a:pt x="155" y="82"/>
                      <a:pt x="155" y="82"/>
                    </a:cubicBezTo>
                    <a:cubicBezTo>
                      <a:pt x="168" y="82"/>
                      <a:pt x="168" y="82"/>
                      <a:pt x="168" y="82"/>
                    </a:cubicBezTo>
                    <a:cubicBezTo>
                      <a:pt x="168" y="27"/>
                      <a:pt x="168" y="27"/>
                      <a:pt x="168" y="27"/>
                    </a:cubicBezTo>
                    <a:cubicBezTo>
                      <a:pt x="168" y="12"/>
                      <a:pt x="156" y="0"/>
                      <a:pt x="141" y="0"/>
                    </a:cubicBezTo>
                    <a:cubicBezTo>
                      <a:pt x="27" y="0"/>
                      <a:pt x="27" y="0"/>
                      <a:pt x="27" y="0"/>
                    </a:cubicBezTo>
                    <a:cubicBezTo>
                      <a:pt x="13" y="0"/>
                      <a:pt x="0" y="12"/>
                      <a:pt x="0" y="27"/>
                    </a:cubicBezTo>
                    <a:cubicBezTo>
                      <a:pt x="0" y="82"/>
                      <a:pt x="0" y="82"/>
                      <a:pt x="0" y="82"/>
                    </a:cubicBezTo>
                    <a:cubicBezTo>
                      <a:pt x="14" y="82"/>
                      <a:pt x="14" y="82"/>
                      <a:pt x="14" y="82"/>
                    </a:cubicBezTo>
                    <a:lnTo>
                      <a:pt x="14"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sp>
            <p:nvSpPr>
              <p:cNvPr id="7" name="Freeform 388"/>
              <p:cNvSpPr/>
              <p:nvPr/>
            </p:nvSpPr>
            <p:spPr bwMode="auto">
              <a:xfrm>
                <a:off x="2197372" y="4380994"/>
                <a:ext cx="382909" cy="187597"/>
              </a:xfrm>
              <a:custGeom>
                <a:avLst/>
                <a:gdLst>
                  <a:gd name="T0" fmla="*/ 155 w 168"/>
                  <a:gd name="T1" fmla="*/ 55 h 82"/>
                  <a:gd name="T2" fmla="*/ 141 w 168"/>
                  <a:gd name="T3" fmla="*/ 68 h 82"/>
                  <a:gd name="T4" fmla="*/ 27 w 168"/>
                  <a:gd name="T5" fmla="*/ 68 h 82"/>
                  <a:gd name="T6" fmla="*/ 14 w 168"/>
                  <a:gd name="T7" fmla="*/ 55 h 82"/>
                  <a:gd name="T8" fmla="*/ 14 w 168"/>
                  <a:gd name="T9" fmla="*/ 0 h 82"/>
                  <a:gd name="T10" fmla="*/ 0 w 168"/>
                  <a:gd name="T11" fmla="*/ 0 h 82"/>
                  <a:gd name="T12" fmla="*/ 0 w 168"/>
                  <a:gd name="T13" fmla="*/ 55 h 82"/>
                  <a:gd name="T14" fmla="*/ 27 w 168"/>
                  <a:gd name="T15" fmla="*/ 82 h 82"/>
                  <a:gd name="T16" fmla="*/ 141 w 168"/>
                  <a:gd name="T17" fmla="*/ 82 h 82"/>
                  <a:gd name="T18" fmla="*/ 168 w 168"/>
                  <a:gd name="T19" fmla="*/ 55 h 82"/>
                  <a:gd name="T20" fmla="*/ 168 w 168"/>
                  <a:gd name="T21" fmla="*/ 0 h 82"/>
                  <a:gd name="T22" fmla="*/ 155 w 168"/>
                  <a:gd name="T23" fmla="*/ 0 h 82"/>
                  <a:gd name="T24" fmla="*/ 155 w 168"/>
                  <a:gd name="T25" fmla="*/ 5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82">
                    <a:moveTo>
                      <a:pt x="155" y="55"/>
                    </a:moveTo>
                    <a:cubicBezTo>
                      <a:pt x="155" y="62"/>
                      <a:pt x="149" y="68"/>
                      <a:pt x="141" y="68"/>
                    </a:cubicBezTo>
                    <a:cubicBezTo>
                      <a:pt x="27" y="68"/>
                      <a:pt x="27" y="68"/>
                      <a:pt x="27" y="68"/>
                    </a:cubicBezTo>
                    <a:cubicBezTo>
                      <a:pt x="20" y="68"/>
                      <a:pt x="14" y="62"/>
                      <a:pt x="14" y="55"/>
                    </a:cubicBezTo>
                    <a:cubicBezTo>
                      <a:pt x="14" y="0"/>
                      <a:pt x="14" y="0"/>
                      <a:pt x="14" y="0"/>
                    </a:cubicBezTo>
                    <a:cubicBezTo>
                      <a:pt x="0" y="0"/>
                      <a:pt x="0" y="0"/>
                      <a:pt x="0" y="0"/>
                    </a:cubicBezTo>
                    <a:cubicBezTo>
                      <a:pt x="0" y="55"/>
                      <a:pt x="0" y="55"/>
                      <a:pt x="0" y="55"/>
                    </a:cubicBezTo>
                    <a:cubicBezTo>
                      <a:pt x="0" y="70"/>
                      <a:pt x="13" y="82"/>
                      <a:pt x="27" y="82"/>
                    </a:cubicBezTo>
                    <a:cubicBezTo>
                      <a:pt x="141" y="82"/>
                      <a:pt x="141" y="82"/>
                      <a:pt x="141" y="82"/>
                    </a:cubicBezTo>
                    <a:cubicBezTo>
                      <a:pt x="156" y="82"/>
                      <a:pt x="168" y="70"/>
                      <a:pt x="168" y="55"/>
                    </a:cubicBezTo>
                    <a:cubicBezTo>
                      <a:pt x="168" y="0"/>
                      <a:pt x="168" y="0"/>
                      <a:pt x="168" y="0"/>
                    </a:cubicBezTo>
                    <a:cubicBezTo>
                      <a:pt x="155" y="0"/>
                      <a:pt x="155" y="0"/>
                      <a:pt x="155" y="0"/>
                    </a:cubicBezTo>
                    <a:lnTo>
                      <a:pt x="155"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sp>
            <p:nvSpPr>
              <p:cNvPr id="42" name="Freeform 389"/>
              <p:cNvSpPr/>
              <p:nvPr/>
            </p:nvSpPr>
            <p:spPr bwMode="auto">
              <a:xfrm>
                <a:off x="2302736" y="4234515"/>
                <a:ext cx="169611" cy="77093"/>
              </a:xfrm>
              <a:custGeom>
                <a:avLst/>
                <a:gdLst>
                  <a:gd name="T0" fmla="*/ 33 w 74"/>
                  <a:gd name="T1" fmla="*/ 8 h 34"/>
                  <a:gd name="T2" fmla="*/ 18 w 74"/>
                  <a:gd name="T3" fmla="*/ 0 h 34"/>
                  <a:gd name="T4" fmla="*/ 0 w 74"/>
                  <a:gd name="T5" fmla="*/ 15 h 34"/>
                  <a:gd name="T6" fmla="*/ 5 w 74"/>
                  <a:gd name="T7" fmla="*/ 15 h 34"/>
                  <a:gd name="T8" fmla="*/ 10 w 74"/>
                  <a:gd name="T9" fmla="*/ 12 h 34"/>
                  <a:gd name="T10" fmla="*/ 15 w 74"/>
                  <a:gd name="T11" fmla="*/ 17 h 34"/>
                  <a:gd name="T12" fmla="*/ 10 w 74"/>
                  <a:gd name="T13" fmla="*/ 22 h 34"/>
                  <a:gd name="T14" fmla="*/ 5 w 74"/>
                  <a:gd name="T15" fmla="*/ 18 h 34"/>
                  <a:gd name="T16" fmla="*/ 0 w 74"/>
                  <a:gd name="T17" fmla="*/ 18 h 34"/>
                  <a:gd name="T18" fmla="*/ 18 w 74"/>
                  <a:gd name="T19" fmla="*/ 34 h 34"/>
                  <a:gd name="T20" fmla="*/ 33 w 74"/>
                  <a:gd name="T21" fmla="*/ 25 h 34"/>
                  <a:gd name="T22" fmla="*/ 40 w 74"/>
                  <a:gd name="T23" fmla="*/ 25 h 34"/>
                  <a:gd name="T24" fmla="*/ 45 w 74"/>
                  <a:gd name="T25" fmla="*/ 20 h 34"/>
                  <a:gd name="T26" fmla="*/ 49 w 74"/>
                  <a:gd name="T27" fmla="*/ 24 h 34"/>
                  <a:gd name="T28" fmla="*/ 54 w 74"/>
                  <a:gd name="T29" fmla="*/ 20 h 34"/>
                  <a:gd name="T30" fmla="*/ 58 w 74"/>
                  <a:gd name="T31" fmla="*/ 24 h 34"/>
                  <a:gd name="T32" fmla="*/ 62 w 74"/>
                  <a:gd name="T33" fmla="*/ 20 h 34"/>
                  <a:gd name="T34" fmla="*/ 66 w 74"/>
                  <a:gd name="T35" fmla="*/ 24 h 34"/>
                  <a:gd name="T36" fmla="*/ 74 w 74"/>
                  <a:gd name="T37" fmla="*/ 16 h 34"/>
                  <a:gd name="T38" fmla="*/ 66 w 74"/>
                  <a:gd name="T39" fmla="*/ 8 h 34"/>
                  <a:gd name="T40" fmla="*/ 33 w 74"/>
                  <a:gd name="T41"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4" h="34">
                    <a:moveTo>
                      <a:pt x="33" y="8"/>
                    </a:moveTo>
                    <a:cubicBezTo>
                      <a:pt x="30" y="3"/>
                      <a:pt x="24" y="0"/>
                      <a:pt x="18" y="0"/>
                    </a:cubicBezTo>
                    <a:cubicBezTo>
                      <a:pt x="9" y="0"/>
                      <a:pt x="1" y="7"/>
                      <a:pt x="0" y="15"/>
                    </a:cubicBezTo>
                    <a:cubicBezTo>
                      <a:pt x="5" y="15"/>
                      <a:pt x="5" y="15"/>
                      <a:pt x="5" y="15"/>
                    </a:cubicBezTo>
                    <a:cubicBezTo>
                      <a:pt x="6" y="13"/>
                      <a:pt x="8" y="12"/>
                      <a:pt x="10" y="12"/>
                    </a:cubicBezTo>
                    <a:cubicBezTo>
                      <a:pt x="13" y="12"/>
                      <a:pt x="15" y="14"/>
                      <a:pt x="15" y="17"/>
                    </a:cubicBezTo>
                    <a:cubicBezTo>
                      <a:pt x="15" y="19"/>
                      <a:pt x="13" y="22"/>
                      <a:pt x="10" y="22"/>
                    </a:cubicBezTo>
                    <a:cubicBezTo>
                      <a:pt x="8" y="22"/>
                      <a:pt x="6" y="20"/>
                      <a:pt x="5" y="18"/>
                    </a:cubicBezTo>
                    <a:cubicBezTo>
                      <a:pt x="0" y="18"/>
                      <a:pt x="0" y="18"/>
                      <a:pt x="0" y="18"/>
                    </a:cubicBezTo>
                    <a:cubicBezTo>
                      <a:pt x="1" y="27"/>
                      <a:pt x="9" y="34"/>
                      <a:pt x="18" y="34"/>
                    </a:cubicBezTo>
                    <a:cubicBezTo>
                      <a:pt x="24" y="34"/>
                      <a:pt x="30" y="30"/>
                      <a:pt x="33" y="25"/>
                    </a:cubicBezTo>
                    <a:cubicBezTo>
                      <a:pt x="40" y="25"/>
                      <a:pt x="40" y="25"/>
                      <a:pt x="40" y="25"/>
                    </a:cubicBezTo>
                    <a:cubicBezTo>
                      <a:pt x="45" y="20"/>
                      <a:pt x="45" y="20"/>
                      <a:pt x="45" y="20"/>
                    </a:cubicBezTo>
                    <a:cubicBezTo>
                      <a:pt x="49" y="24"/>
                      <a:pt x="49" y="24"/>
                      <a:pt x="49" y="24"/>
                    </a:cubicBezTo>
                    <a:cubicBezTo>
                      <a:pt x="54" y="20"/>
                      <a:pt x="54" y="20"/>
                      <a:pt x="54" y="20"/>
                    </a:cubicBezTo>
                    <a:cubicBezTo>
                      <a:pt x="58" y="24"/>
                      <a:pt x="58" y="24"/>
                      <a:pt x="58" y="24"/>
                    </a:cubicBezTo>
                    <a:cubicBezTo>
                      <a:pt x="62" y="20"/>
                      <a:pt x="62" y="20"/>
                      <a:pt x="62" y="20"/>
                    </a:cubicBezTo>
                    <a:cubicBezTo>
                      <a:pt x="66" y="24"/>
                      <a:pt x="66" y="24"/>
                      <a:pt x="66" y="24"/>
                    </a:cubicBezTo>
                    <a:cubicBezTo>
                      <a:pt x="74" y="16"/>
                      <a:pt x="74" y="16"/>
                      <a:pt x="74" y="16"/>
                    </a:cubicBezTo>
                    <a:cubicBezTo>
                      <a:pt x="66" y="8"/>
                      <a:pt x="66" y="8"/>
                      <a:pt x="66" y="8"/>
                    </a:cubicBezTo>
                    <a:lnTo>
                      <a:pt x="33"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sp>
            <p:nvSpPr>
              <p:cNvPr id="43" name="Freeform 390"/>
              <p:cNvSpPr/>
              <p:nvPr/>
            </p:nvSpPr>
            <p:spPr bwMode="auto">
              <a:xfrm>
                <a:off x="2264189" y="4383562"/>
                <a:ext cx="38549" cy="138771"/>
              </a:xfrm>
              <a:custGeom>
                <a:avLst/>
                <a:gdLst>
                  <a:gd name="T0" fmla="*/ 10 w 18"/>
                  <a:gd name="T1" fmla="*/ 61 h 61"/>
                  <a:gd name="T2" fmla="*/ 18 w 18"/>
                  <a:gd name="T3" fmla="*/ 61 h 61"/>
                  <a:gd name="T4" fmla="*/ 18 w 18"/>
                  <a:gd name="T5" fmla="*/ 0 h 61"/>
                  <a:gd name="T6" fmla="*/ 10 w 18"/>
                  <a:gd name="T7" fmla="*/ 0 h 61"/>
                  <a:gd name="T8" fmla="*/ 0 w 18"/>
                  <a:gd name="T9" fmla="*/ 8 h 61"/>
                  <a:gd name="T10" fmla="*/ 0 w 18"/>
                  <a:gd name="T11" fmla="*/ 52 h 61"/>
                  <a:gd name="T12" fmla="*/ 10 w 18"/>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18" h="61">
                    <a:moveTo>
                      <a:pt x="10" y="61"/>
                    </a:moveTo>
                    <a:cubicBezTo>
                      <a:pt x="18" y="61"/>
                      <a:pt x="18" y="61"/>
                      <a:pt x="18" y="61"/>
                    </a:cubicBezTo>
                    <a:cubicBezTo>
                      <a:pt x="18" y="0"/>
                      <a:pt x="18" y="0"/>
                      <a:pt x="18" y="0"/>
                    </a:cubicBezTo>
                    <a:cubicBezTo>
                      <a:pt x="10" y="0"/>
                      <a:pt x="10" y="0"/>
                      <a:pt x="10" y="0"/>
                    </a:cubicBezTo>
                    <a:cubicBezTo>
                      <a:pt x="4" y="0"/>
                      <a:pt x="0" y="3"/>
                      <a:pt x="0" y="8"/>
                    </a:cubicBezTo>
                    <a:cubicBezTo>
                      <a:pt x="0" y="52"/>
                      <a:pt x="0" y="52"/>
                      <a:pt x="0" y="52"/>
                    </a:cubicBezTo>
                    <a:cubicBezTo>
                      <a:pt x="0" y="57"/>
                      <a:pt x="4" y="61"/>
                      <a:pt x="10"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sp>
            <p:nvSpPr>
              <p:cNvPr id="44" name="Freeform 391"/>
              <p:cNvSpPr/>
              <p:nvPr/>
            </p:nvSpPr>
            <p:spPr bwMode="auto">
              <a:xfrm>
                <a:off x="2464638" y="4383562"/>
                <a:ext cx="41117" cy="138771"/>
              </a:xfrm>
              <a:custGeom>
                <a:avLst/>
                <a:gdLst>
                  <a:gd name="T0" fmla="*/ 18 w 18"/>
                  <a:gd name="T1" fmla="*/ 52 h 61"/>
                  <a:gd name="T2" fmla="*/ 18 w 18"/>
                  <a:gd name="T3" fmla="*/ 8 h 61"/>
                  <a:gd name="T4" fmla="*/ 8 w 18"/>
                  <a:gd name="T5" fmla="*/ 0 h 61"/>
                  <a:gd name="T6" fmla="*/ 0 w 18"/>
                  <a:gd name="T7" fmla="*/ 0 h 61"/>
                  <a:gd name="T8" fmla="*/ 0 w 18"/>
                  <a:gd name="T9" fmla="*/ 61 h 61"/>
                  <a:gd name="T10" fmla="*/ 8 w 18"/>
                  <a:gd name="T11" fmla="*/ 61 h 61"/>
                  <a:gd name="T12" fmla="*/ 18 w 18"/>
                  <a:gd name="T13" fmla="*/ 52 h 61"/>
                </a:gdLst>
                <a:ahLst/>
                <a:cxnLst>
                  <a:cxn ang="0">
                    <a:pos x="T0" y="T1"/>
                  </a:cxn>
                  <a:cxn ang="0">
                    <a:pos x="T2" y="T3"/>
                  </a:cxn>
                  <a:cxn ang="0">
                    <a:pos x="T4" y="T5"/>
                  </a:cxn>
                  <a:cxn ang="0">
                    <a:pos x="T6" y="T7"/>
                  </a:cxn>
                  <a:cxn ang="0">
                    <a:pos x="T8" y="T9"/>
                  </a:cxn>
                  <a:cxn ang="0">
                    <a:pos x="T10" y="T11"/>
                  </a:cxn>
                  <a:cxn ang="0">
                    <a:pos x="T12" y="T13"/>
                  </a:cxn>
                </a:cxnLst>
                <a:rect l="0" t="0" r="r" b="b"/>
                <a:pathLst>
                  <a:path w="18" h="61">
                    <a:moveTo>
                      <a:pt x="18" y="52"/>
                    </a:moveTo>
                    <a:cubicBezTo>
                      <a:pt x="18" y="8"/>
                      <a:pt x="18" y="8"/>
                      <a:pt x="18" y="8"/>
                    </a:cubicBezTo>
                    <a:cubicBezTo>
                      <a:pt x="18" y="3"/>
                      <a:pt x="14" y="0"/>
                      <a:pt x="8" y="0"/>
                    </a:cubicBezTo>
                    <a:cubicBezTo>
                      <a:pt x="0" y="0"/>
                      <a:pt x="0" y="0"/>
                      <a:pt x="0" y="0"/>
                    </a:cubicBezTo>
                    <a:cubicBezTo>
                      <a:pt x="0" y="61"/>
                      <a:pt x="0" y="61"/>
                      <a:pt x="0" y="61"/>
                    </a:cubicBezTo>
                    <a:cubicBezTo>
                      <a:pt x="8" y="61"/>
                      <a:pt x="8" y="61"/>
                      <a:pt x="8" y="61"/>
                    </a:cubicBezTo>
                    <a:cubicBezTo>
                      <a:pt x="14" y="61"/>
                      <a:pt x="18" y="57"/>
                      <a:pt x="18"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sp>
            <p:nvSpPr>
              <p:cNvPr id="45" name="Rectangle 392"/>
              <p:cNvSpPr>
                <a:spLocks noChangeArrowheads="1"/>
              </p:cNvSpPr>
              <p:nvPr/>
            </p:nvSpPr>
            <p:spPr bwMode="auto">
              <a:xfrm>
                <a:off x="2325865" y="4383562"/>
                <a:ext cx="115644" cy="1387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sp>
            <p:nvSpPr>
              <p:cNvPr id="46" name="Freeform 393"/>
              <p:cNvSpPr/>
              <p:nvPr/>
            </p:nvSpPr>
            <p:spPr bwMode="auto">
              <a:xfrm>
                <a:off x="2328436" y="4332167"/>
                <a:ext cx="113075" cy="43687"/>
              </a:xfrm>
              <a:custGeom>
                <a:avLst/>
                <a:gdLst>
                  <a:gd name="T0" fmla="*/ 0 w 49"/>
                  <a:gd name="T1" fmla="*/ 15 h 19"/>
                  <a:gd name="T2" fmla="*/ 0 w 49"/>
                  <a:gd name="T3" fmla="*/ 19 h 19"/>
                  <a:gd name="T4" fmla="*/ 11 w 49"/>
                  <a:gd name="T5" fmla="*/ 19 h 19"/>
                  <a:gd name="T6" fmla="*/ 11 w 49"/>
                  <a:gd name="T7" fmla="*/ 15 h 19"/>
                  <a:gd name="T8" fmla="*/ 11 w 49"/>
                  <a:gd name="T9" fmla="*/ 10 h 19"/>
                  <a:gd name="T10" fmla="*/ 13 w 49"/>
                  <a:gd name="T11" fmla="*/ 9 h 19"/>
                  <a:gd name="T12" fmla="*/ 36 w 49"/>
                  <a:gd name="T13" fmla="*/ 9 h 19"/>
                  <a:gd name="T14" fmla="*/ 38 w 49"/>
                  <a:gd name="T15" fmla="*/ 10 h 19"/>
                  <a:gd name="T16" fmla="*/ 38 w 49"/>
                  <a:gd name="T17" fmla="*/ 15 h 19"/>
                  <a:gd name="T18" fmla="*/ 38 w 49"/>
                  <a:gd name="T19" fmla="*/ 19 h 19"/>
                  <a:gd name="T20" fmla="*/ 49 w 49"/>
                  <a:gd name="T21" fmla="*/ 19 h 19"/>
                  <a:gd name="T22" fmla="*/ 49 w 49"/>
                  <a:gd name="T23" fmla="*/ 15 h 19"/>
                  <a:gd name="T24" fmla="*/ 49 w 49"/>
                  <a:gd name="T25" fmla="*/ 10 h 19"/>
                  <a:gd name="T26" fmla="*/ 49 w 49"/>
                  <a:gd name="T27" fmla="*/ 9 h 19"/>
                  <a:gd name="T28" fmla="*/ 36 w 49"/>
                  <a:gd name="T29" fmla="*/ 0 h 19"/>
                  <a:gd name="T30" fmla="*/ 13 w 49"/>
                  <a:gd name="T31" fmla="*/ 0 h 19"/>
                  <a:gd name="T32" fmla="*/ 0 w 49"/>
                  <a:gd name="T33" fmla="*/ 9 h 19"/>
                  <a:gd name="T34" fmla="*/ 0 w 49"/>
                  <a:gd name="T35" fmla="*/ 10 h 19"/>
                  <a:gd name="T36" fmla="*/ 0 w 49"/>
                  <a:gd name="T37"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19">
                    <a:moveTo>
                      <a:pt x="0" y="15"/>
                    </a:moveTo>
                    <a:cubicBezTo>
                      <a:pt x="0" y="19"/>
                      <a:pt x="0" y="19"/>
                      <a:pt x="0" y="19"/>
                    </a:cubicBezTo>
                    <a:cubicBezTo>
                      <a:pt x="11" y="19"/>
                      <a:pt x="11" y="19"/>
                      <a:pt x="11" y="19"/>
                    </a:cubicBezTo>
                    <a:cubicBezTo>
                      <a:pt x="11" y="15"/>
                      <a:pt x="11" y="15"/>
                      <a:pt x="11" y="15"/>
                    </a:cubicBezTo>
                    <a:cubicBezTo>
                      <a:pt x="11" y="10"/>
                      <a:pt x="11" y="10"/>
                      <a:pt x="11" y="10"/>
                    </a:cubicBezTo>
                    <a:cubicBezTo>
                      <a:pt x="11" y="10"/>
                      <a:pt x="12" y="9"/>
                      <a:pt x="13" y="9"/>
                    </a:cubicBezTo>
                    <a:cubicBezTo>
                      <a:pt x="36" y="9"/>
                      <a:pt x="36" y="9"/>
                      <a:pt x="36" y="9"/>
                    </a:cubicBezTo>
                    <a:cubicBezTo>
                      <a:pt x="37" y="9"/>
                      <a:pt x="38" y="10"/>
                      <a:pt x="38" y="10"/>
                    </a:cubicBezTo>
                    <a:cubicBezTo>
                      <a:pt x="38" y="15"/>
                      <a:pt x="38" y="15"/>
                      <a:pt x="38" y="15"/>
                    </a:cubicBezTo>
                    <a:cubicBezTo>
                      <a:pt x="38" y="19"/>
                      <a:pt x="38" y="19"/>
                      <a:pt x="38" y="19"/>
                    </a:cubicBezTo>
                    <a:cubicBezTo>
                      <a:pt x="49" y="19"/>
                      <a:pt x="49" y="19"/>
                      <a:pt x="49" y="19"/>
                    </a:cubicBezTo>
                    <a:cubicBezTo>
                      <a:pt x="49" y="15"/>
                      <a:pt x="49" y="15"/>
                      <a:pt x="49" y="15"/>
                    </a:cubicBezTo>
                    <a:cubicBezTo>
                      <a:pt x="49" y="10"/>
                      <a:pt x="49" y="10"/>
                      <a:pt x="49" y="10"/>
                    </a:cubicBezTo>
                    <a:cubicBezTo>
                      <a:pt x="49" y="10"/>
                      <a:pt x="49" y="9"/>
                      <a:pt x="49" y="9"/>
                    </a:cubicBezTo>
                    <a:cubicBezTo>
                      <a:pt x="48" y="4"/>
                      <a:pt x="43" y="0"/>
                      <a:pt x="36" y="0"/>
                    </a:cubicBezTo>
                    <a:cubicBezTo>
                      <a:pt x="13" y="0"/>
                      <a:pt x="13" y="0"/>
                      <a:pt x="13" y="0"/>
                    </a:cubicBezTo>
                    <a:cubicBezTo>
                      <a:pt x="6" y="0"/>
                      <a:pt x="1" y="4"/>
                      <a:pt x="0" y="9"/>
                    </a:cubicBezTo>
                    <a:cubicBezTo>
                      <a:pt x="0" y="9"/>
                      <a:pt x="0" y="10"/>
                      <a:pt x="0" y="10"/>
                    </a:cubicBez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grpSp>
      </p:grpSp>
      <p:sp>
        <p:nvSpPr>
          <p:cNvPr id="51" name="文本框 8"/>
          <p:cNvSpPr txBox="1"/>
          <p:nvPr/>
        </p:nvSpPr>
        <p:spPr>
          <a:xfrm>
            <a:off x="1331641" y="3234870"/>
            <a:ext cx="2163967" cy="46935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dirty="0">
                <a:solidFill>
                  <a:srgbClr val="FFC000"/>
                </a:solidFill>
                <a:latin typeface="微软雅黑" panose="020B0503020204020204" charset="-122"/>
                <a:ea typeface="微软雅黑" panose="020B0503020204020204" charset="-122"/>
              </a:rPr>
              <a:t>战略执行力建设</a:t>
            </a:r>
          </a:p>
          <a:p>
            <a:pPr algn="ct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构建领导力发挥基础</a:t>
            </a:r>
          </a:p>
        </p:txBody>
      </p:sp>
      <p:sp>
        <p:nvSpPr>
          <p:cNvPr id="58" name="文本框 8"/>
          <p:cNvSpPr txBox="1"/>
          <p:nvPr/>
        </p:nvSpPr>
        <p:spPr>
          <a:xfrm>
            <a:off x="4118803" y="3243662"/>
            <a:ext cx="2163967" cy="654025"/>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dirty="0">
                <a:solidFill>
                  <a:srgbClr val="FFC000"/>
                </a:solidFill>
                <a:latin typeface="微软雅黑" panose="020B0503020204020204" charset="-122"/>
                <a:ea typeface="微软雅黑" panose="020B0503020204020204" charset="-122"/>
              </a:rPr>
              <a:t>动态开发领导力</a:t>
            </a:r>
            <a:endParaRPr lang="en-US" altLang="zh-CN" sz="1400" b="1" dirty="0">
              <a:solidFill>
                <a:srgbClr val="FFC000"/>
              </a:solidFill>
              <a:latin typeface="微软雅黑" panose="020B0503020204020204" charset="-122"/>
              <a:ea typeface="微软雅黑" panose="020B0503020204020204" charset="-122"/>
            </a:endParaRPr>
          </a:p>
          <a:p>
            <a:pPr algn="ct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提升领导能力，开发组织能力</a:t>
            </a:r>
            <a:endParaRPr lang="en-US" altLang="zh-CN"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a:p>
            <a:pPr algn="ct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促进企业高速健康成长</a:t>
            </a:r>
          </a:p>
        </p:txBody>
      </p:sp>
      <p:sp>
        <p:nvSpPr>
          <p:cNvPr id="63" name="文本框 8"/>
          <p:cNvSpPr txBox="1"/>
          <p:nvPr/>
        </p:nvSpPr>
        <p:spPr>
          <a:xfrm>
            <a:off x="2799956" y="846761"/>
            <a:ext cx="2163967" cy="46935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dirty="0">
                <a:solidFill>
                  <a:srgbClr val="FFC000"/>
                </a:solidFill>
                <a:latin typeface="微软雅黑" panose="020B0503020204020204" charset="-122"/>
                <a:ea typeface="微软雅黑" panose="020B0503020204020204" charset="-122"/>
              </a:rPr>
              <a:t>领导人才快速成长模式</a:t>
            </a:r>
          </a:p>
          <a:p>
            <a:pPr algn="ct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快速批量培养高阶领导人才</a:t>
            </a:r>
          </a:p>
        </p:txBody>
      </p:sp>
      <p:sp>
        <p:nvSpPr>
          <p:cNvPr id="68" name="文本框 8"/>
          <p:cNvSpPr txBox="1"/>
          <p:nvPr/>
        </p:nvSpPr>
        <p:spPr>
          <a:xfrm>
            <a:off x="5534364" y="846761"/>
            <a:ext cx="2163967" cy="46935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dirty="0">
                <a:solidFill>
                  <a:srgbClr val="FFC000"/>
                </a:solidFill>
                <a:latin typeface="微软雅黑" panose="020B0503020204020204" charset="-122"/>
                <a:ea typeface="微软雅黑" panose="020B0503020204020204" charset="-122"/>
              </a:rPr>
              <a:t>规模领导力建设</a:t>
            </a:r>
            <a:endParaRPr lang="zh-CN" altLang="en-US" sz="1200" dirty="0">
              <a:solidFill>
                <a:srgbClr val="FFC000"/>
              </a:solidFill>
              <a:latin typeface="微软雅黑" panose="020B0503020204020204" charset="-122"/>
              <a:ea typeface="微软雅黑" panose="020B0503020204020204" charset="-122"/>
            </a:endParaRPr>
          </a:p>
          <a:p>
            <a:pPr algn="ct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全员实行自主管理</a:t>
            </a:r>
          </a:p>
        </p:txBody>
      </p:sp>
      <p:sp>
        <p:nvSpPr>
          <p:cNvPr id="36" name="文本框 35">
            <a:extLst>
              <a:ext uri="{FF2B5EF4-FFF2-40B4-BE49-F238E27FC236}">
                <a16:creationId xmlns:a16="http://schemas.microsoft.com/office/drawing/2014/main" id="{7BF65F0A-FAB8-4D61-BB6D-A93C1B582138}"/>
              </a:ext>
            </a:extLst>
          </p:cNvPr>
          <p:cNvSpPr txBox="1"/>
          <p:nvPr/>
        </p:nvSpPr>
        <p:spPr>
          <a:xfrm>
            <a:off x="1503371" y="4215751"/>
            <a:ext cx="6137257" cy="646331"/>
          </a:xfrm>
          <a:prstGeom prst="rect">
            <a:avLst/>
          </a:prstGeom>
          <a:noFill/>
        </p:spPr>
        <p:txBody>
          <a:bodyPr wrap="square">
            <a:spAutoFit/>
          </a:bodyPr>
          <a:lstStyle/>
          <a:p>
            <a:r>
              <a:rPr lang="zh-CN" altLang="en-US" sz="1200" b="0" i="0" dirty="0">
                <a:solidFill>
                  <a:schemeClr val="bg1"/>
                </a:solidFill>
                <a:effectLst/>
                <a:latin typeface="微软雅黑" panose="020B0503020204020204" pitchFamily="34" charset="-122"/>
                <a:ea typeface="微软雅黑" panose="020B0503020204020204" pitchFamily="34" charset="-122"/>
              </a:rPr>
              <a:t>领导力开发的</a:t>
            </a:r>
            <a:r>
              <a:rPr lang="zh-CN" altLang="en-US" sz="1200" b="0" i="0" dirty="0">
                <a:solidFill>
                  <a:srgbClr val="FFC000"/>
                </a:solidFill>
                <a:effectLst/>
                <a:latin typeface="微软雅黑" panose="020B0503020204020204" pitchFamily="34" charset="-122"/>
                <a:ea typeface="微软雅黑" panose="020B0503020204020204" pitchFamily="34" charset="-122"/>
              </a:rPr>
              <a:t>本质是成长促进</a:t>
            </a:r>
            <a:r>
              <a:rPr lang="zh-CN" altLang="en-US" sz="1200" b="0" i="0" dirty="0">
                <a:solidFill>
                  <a:schemeClr val="bg1"/>
                </a:solidFill>
                <a:effectLst/>
                <a:latin typeface="微软雅黑" panose="020B0503020204020204" pitchFamily="34" charset="-122"/>
                <a:ea typeface="微软雅黑" panose="020B0503020204020204" pitchFamily="34" charset="-122"/>
              </a:rPr>
              <a:t>。即通过战略执行力建设构建领导力发挥基础，通过人才快速成长模式和领导力自主晋级训练营促进个人领导力快速成长晋级，通过基于团队成长的领导力培训打造规模领导力，通过基于组织成长的领导力培训推动企业高速健康成长。</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fltVal val="0"/>
                                          </p:val>
                                        </p:tav>
                                        <p:tav tm="100000">
                                          <p:val>
                                            <p:strVal val="#ppt_w"/>
                                          </p:val>
                                        </p:tav>
                                      </p:tavLst>
                                    </p:anim>
                                    <p:anim calcmode="lin" valueType="num">
                                      <p:cBhvr>
                                        <p:cTn id="18" dur="500" fill="hold"/>
                                        <p:tgtEl>
                                          <p:spTgt spid="47"/>
                                        </p:tgtEl>
                                        <p:attrNameLst>
                                          <p:attrName>ppt_h</p:attrName>
                                        </p:attrNameLst>
                                      </p:cBhvr>
                                      <p:tavLst>
                                        <p:tav tm="0">
                                          <p:val>
                                            <p:fltVal val="0"/>
                                          </p:val>
                                        </p:tav>
                                        <p:tav tm="100000">
                                          <p:val>
                                            <p:strVal val="#ppt_h"/>
                                          </p:val>
                                        </p:tav>
                                      </p:tavLst>
                                    </p:anim>
                                    <p:animEffect transition="in" filter="fade">
                                      <p:cBhvr>
                                        <p:cTn id="19" dur="500"/>
                                        <p:tgtEl>
                                          <p:spTgt spid="47"/>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p:cTn id="27" dur="500" fill="hold"/>
                                        <p:tgtEl>
                                          <p:spTgt spid="48"/>
                                        </p:tgtEl>
                                        <p:attrNameLst>
                                          <p:attrName>ppt_w</p:attrName>
                                        </p:attrNameLst>
                                      </p:cBhvr>
                                      <p:tavLst>
                                        <p:tav tm="0">
                                          <p:val>
                                            <p:fltVal val="0"/>
                                          </p:val>
                                        </p:tav>
                                        <p:tav tm="100000">
                                          <p:val>
                                            <p:strVal val="#ppt_w"/>
                                          </p:val>
                                        </p:tav>
                                      </p:tavLst>
                                    </p:anim>
                                    <p:anim calcmode="lin" valueType="num">
                                      <p:cBhvr>
                                        <p:cTn id="28" dur="500" fill="hold"/>
                                        <p:tgtEl>
                                          <p:spTgt spid="48"/>
                                        </p:tgtEl>
                                        <p:attrNameLst>
                                          <p:attrName>ppt_h</p:attrName>
                                        </p:attrNameLst>
                                      </p:cBhvr>
                                      <p:tavLst>
                                        <p:tav tm="0">
                                          <p:val>
                                            <p:fltVal val="0"/>
                                          </p:val>
                                        </p:tav>
                                        <p:tav tm="100000">
                                          <p:val>
                                            <p:strVal val="#ppt_h"/>
                                          </p:val>
                                        </p:tav>
                                      </p:tavLst>
                                    </p:anim>
                                    <p:animEffect transition="in" filter="fade">
                                      <p:cBhvr>
                                        <p:cTn id="29" dur="500"/>
                                        <p:tgtEl>
                                          <p:spTgt spid="48"/>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fill="hold"/>
                                        <p:tgtEl>
                                          <p:spTgt spid="49"/>
                                        </p:tgtEl>
                                        <p:attrNameLst>
                                          <p:attrName>ppt_w</p:attrName>
                                        </p:attrNameLst>
                                      </p:cBhvr>
                                      <p:tavLst>
                                        <p:tav tm="0">
                                          <p:val>
                                            <p:fltVal val="0"/>
                                          </p:val>
                                        </p:tav>
                                        <p:tav tm="100000">
                                          <p:val>
                                            <p:strVal val="#ppt_w"/>
                                          </p:val>
                                        </p:tav>
                                      </p:tavLst>
                                    </p:anim>
                                    <p:anim calcmode="lin" valueType="num">
                                      <p:cBhvr>
                                        <p:cTn id="38" dur="500" fill="hold"/>
                                        <p:tgtEl>
                                          <p:spTgt spid="49"/>
                                        </p:tgtEl>
                                        <p:attrNameLst>
                                          <p:attrName>ppt_h</p:attrName>
                                        </p:attrNameLst>
                                      </p:cBhvr>
                                      <p:tavLst>
                                        <p:tav tm="0">
                                          <p:val>
                                            <p:fltVal val="0"/>
                                          </p:val>
                                        </p:tav>
                                        <p:tav tm="100000">
                                          <p:val>
                                            <p:strVal val="#ppt_h"/>
                                          </p:val>
                                        </p:tav>
                                      </p:tavLst>
                                    </p:anim>
                                    <p:animEffect transition="in" filter="fade">
                                      <p:cBhvr>
                                        <p:cTn id="39" dur="500"/>
                                        <p:tgtEl>
                                          <p:spTgt spid="49"/>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fade">
                                      <p:cBhvr>
                                        <p:cTn id="43" dur="500"/>
                                        <p:tgtEl>
                                          <p:spTgt spid="68"/>
                                        </p:tgtEl>
                                      </p:cBhvr>
                                    </p:animEffect>
                                  </p:childTnLst>
                                </p:cTn>
                              </p:par>
                            </p:childTnLst>
                          </p:cTn>
                        </p:par>
                        <p:par>
                          <p:cTn id="44" fill="hold">
                            <p:stCondLst>
                              <p:cond delay="4000"/>
                            </p:stCondLst>
                            <p:childTnLst>
                              <p:par>
                                <p:cTn id="45" presetID="6" presetClass="emph" presetSubtype="0" fill="hold" grpId="0" nodeType="afterEffect">
                                  <p:stCondLst>
                                    <p:cond delay="0"/>
                                  </p:stCondLst>
                                  <p:childTnLst>
                                    <p:animScale>
                                      <p:cBhvr>
                                        <p:cTn id="46" dur="2000" fill="hold"/>
                                        <p:tgtEl>
                                          <p:spTgt spid="3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8" grpId="0"/>
      <p:bldP spid="63" grpId="0"/>
      <p:bldP spid="68"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0">
              <a:srgbClr val="682367"/>
            </a:gs>
            <a:gs pos="39000">
              <a:srgbClr val="020049"/>
            </a:gs>
          </a:gsLst>
          <a:lin ang="4200000" scaled="0"/>
        </a:gradFill>
        <a:effectLst/>
      </p:bgPr>
    </p:bg>
    <p:spTree>
      <p:nvGrpSpPr>
        <p:cNvPr id="1" name=""/>
        <p:cNvGrpSpPr/>
        <p:nvPr/>
      </p:nvGrpSpPr>
      <p:grpSpPr>
        <a:xfrm>
          <a:off x="0" y="0"/>
          <a:ext cx="0" cy="0"/>
          <a:chOff x="0" y="0"/>
          <a:chExt cx="0" cy="0"/>
        </a:xfrm>
      </p:grpSpPr>
      <p:grpSp>
        <p:nvGrpSpPr>
          <p:cNvPr id="3" name="组合 2"/>
          <p:cNvGrpSpPr/>
          <p:nvPr userDrawn="1"/>
        </p:nvGrpSpPr>
        <p:grpSpPr>
          <a:xfrm>
            <a:off x="0" y="134356"/>
            <a:ext cx="268663" cy="311139"/>
            <a:chOff x="0" y="179110"/>
            <a:chExt cx="358217" cy="414780"/>
          </a:xfrm>
          <a:solidFill>
            <a:schemeClr val="bg1"/>
          </a:solidFill>
        </p:grpSpPr>
        <p:sp>
          <p:nvSpPr>
            <p:cNvPr id="4" name="矩形 3"/>
            <p:cNvSpPr/>
            <p:nvPr/>
          </p:nvSpPr>
          <p:spPr>
            <a:xfrm>
              <a:off x="0" y="179110"/>
              <a:ext cx="226243"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sp>
          <p:nvSpPr>
            <p:cNvPr id="5" name="矩形 4"/>
            <p:cNvSpPr/>
            <p:nvPr/>
          </p:nvSpPr>
          <p:spPr>
            <a:xfrm>
              <a:off x="273470" y="179110"/>
              <a:ext cx="84747"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grpSp>
      <p:sp>
        <p:nvSpPr>
          <p:cNvPr id="2" name="标题 6"/>
          <p:cNvSpPr>
            <a:spLocks noGrp="1"/>
          </p:cNvSpPr>
          <p:nvPr/>
        </p:nvSpPr>
        <p:spPr>
          <a:xfrm>
            <a:off x="247282" y="30432"/>
            <a:ext cx="5328397" cy="519533"/>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2100" b="0" kern="1200">
                <a:gradFill>
                  <a:gsLst>
                    <a:gs pos="0">
                      <a:srgbClr val="1E5B93"/>
                    </a:gs>
                    <a:gs pos="100000">
                      <a:srgbClr val="3E1840"/>
                    </a:gs>
                  </a:gsLst>
                  <a:lin ang="0" scaled="1"/>
                </a:gradFill>
                <a:latin typeface="时尚中黑简体" panose="01010104010101010101" pitchFamily="2" charset="-122"/>
                <a:ea typeface="时尚中黑简体" panose="01010104010101010101" pitchFamily="2" charset="-122"/>
                <a:cs typeface="+mj-cs"/>
              </a:defRPr>
            </a:lvl1pPr>
          </a:lstStyle>
          <a:p>
            <a:r>
              <a:rPr lang="zh-CN" altLang="en-US"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事半功倍的领导力开发体系推进计划</a:t>
            </a:r>
          </a:p>
        </p:txBody>
      </p:sp>
      <p:sp>
        <p:nvSpPr>
          <p:cNvPr id="26" name="灯片编号占位符 25"/>
          <p:cNvSpPr>
            <a:spLocks noGrp="1"/>
          </p:cNvSpPr>
          <p:nvPr>
            <p:ph type="sldNum" sz="quarter" idx="12"/>
          </p:nvPr>
        </p:nvSpPr>
        <p:spPr>
          <a:xfrm>
            <a:off x="8594375" y="4708702"/>
            <a:ext cx="371475" cy="283882"/>
          </a:xfrm>
        </p:spPr>
        <p:txBody>
          <a:bodyPr/>
          <a:lstStyle/>
          <a:p>
            <a:fld id="{5B582246-316D-466E-A953-A97F548BBB30}" type="slidenum">
              <a:rPr lang="zh-CN" altLang="en-US" sz="1050" smtClean="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12</a:t>
            </a:fld>
            <a:endParaRPr lang="zh-CN" altLang="en-US" sz="10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graphicFrame>
        <p:nvGraphicFramePr>
          <p:cNvPr id="6" name="表格 48">
            <a:extLst>
              <a:ext uri="{FF2B5EF4-FFF2-40B4-BE49-F238E27FC236}">
                <a16:creationId xmlns:a16="http://schemas.microsoft.com/office/drawing/2014/main" id="{5CEDEA22-DDC1-496A-BFC1-49532EA691C1}"/>
              </a:ext>
            </a:extLst>
          </p:cNvPr>
          <p:cNvGraphicFramePr>
            <a:graphicFrameLocks noGrp="1"/>
          </p:cNvGraphicFramePr>
          <p:nvPr>
            <p:extLst>
              <p:ext uri="{D42A27DB-BD31-4B8C-83A1-F6EECF244321}">
                <p14:modId xmlns:p14="http://schemas.microsoft.com/office/powerpoint/2010/main" val="2076018260"/>
              </p:ext>
            </p:extLst>
          </p:nvPr>
        </p:nvGraphicFramePr>
        <p:xfrm>
          <a:off x="428681" y="1053221"/>
          <a:ext cx="8286638" cy="3378101"/>
        </p:xfrm>
        <a:graphic>
          <a:graphicData uri="http://schemas.openxmlformats.org/drawingml/2006/table">
            <a:tbl>
              <a:tblPr firstRow="1" bandRow="1">
                <a:tableStyleId>{5C22544A-7EE6-4342-B048-85BDC9FD1C3A}</a:tableStyleId>
              </a:tblPr>
              <a:tblGrid>
                <a:gridCol w="580465">
                  <a:extLst>
                    <a:ext uri="{9D8B030D-6E8A-4147-A177-3AD203B41FA5}">
                      <a16:colId xmlns:a16="http://schemas.microsoft.com/office/drawing/2014/main" val="3803348745"/>
                    </a:ext>
                  </a:extLst>
                </a:gridCol>
                <a:gridCol w="981636">
                  <a:extLst>
                    <a:ext uri="{9D8B030D-6E8A-4147-A177-3AD203B41FA5}">
                      <a16:colId xmlns:a16="http://schemas.microsoft.com/office/drawing/2014/main" val="1448506564"/>
                    </a:ext>
                  </a:extLst>
                </a:gridCol>
                <a:gridCol w="2083172">
                  <a:extLst>
                    <a:ext uri="{9D8B030D-6E8A-4147-A177-3AD203B41FA5}">
                      <a16:colId xmlns:a16="http://schemas.microsoft.com/office/drawing/2014/main" val="2637469295"/>
                    </a:ext>
                  </a:extLst>
                </a:gridCol>
                <a:gridCol w="1709019">
                  <a:extLst>
                    <a:ext uri="{9D8B030D-6E8A-4147-A177-3AD203B41FA5}">
                      <a16:colId xmlns:a16="http://schemas.microsoft.com/office/drawing/2014/main" val="1488825578"/>
                    </a:ext>
                  </a:extLst>
                </a:gridCol>
                <a:gridCol w="1364567">
                  <a:extLst>
                    <a:ext uri="{9D8B030D-6E8A-4147-A177-3AD203B41FA5}">
                      <a16:colId xmlns:a16="http://schemas.microsoft.com/office/drawing/2014/main" val="2646856075"/>
                    </a:ext>
                  </a:extLst>
                </a:gridCol>
                <a:gridCol w="1567779">
                  <a:extLst>
                    <a:ext uri="{9D8B030D-6E8A-4147-A177-3AD203B41FA5}">
                      <a16:colId xmlns:a16="http://schemas.microsoft.com/office/drawing/2014/main" val="469369611"/>
                    </a:ext>
                  </a:extLst>
                </a:gridCol>
              </a:tblGrid>
              <a:tr h="402286">
                <a:tc>
                  <a:txBody>
                    <a:bodyPr/>
                    <a:lstStyle/>
                    <a:p>
                      <a:pPr algn="ctr"/>
                      <a:r>
                        <a:rPr lang="zh-CN" altLang="en-US" sz="1200" b="1" dirty="0">
                          <a:latin typeface="微软雅黑" panose="020B0503020204020204" pitchFamily="34" charset="-122"/>
                          <a:ea typeface="微软雅黑" panose="020B0503020204020204" pitchFamily="34" charset="-122"/>
                        </a:rPr>
                        <a:t>阶段</a:t>
                      </a:r>
                    </a:p>
                  </a:txBody>
                  <a:tcPr anchor="ctr"/>
                </a:tc>
                <a:tc>
                  <a:txBody>
                    <a:bodyPr/>
                    <a:lstStyle/>
                    <a:p>
                      <a:pPr algn="ctr"/>
                      <a:r>
                        <a:rPr lang="zh-CN" altLang="en-US" sz="1200" b="1" dirty="0">
                          <a:latin typeface="微软雅黑" panose="020B0503020204020204" pitchFamily="34" charset="-122"/>
                          <a:ea typeface="微软雅黑" panose="020B0503020204020204" pitchFamily="34" charset="-122"/>
                        </a:rPr>
                        <a:t>主题</a:t>
                      </a:r>
                    </a:p>
                  </a:txBody>
                  <a:tcPr anchor="ctr"/>
                </a:tc>
                <a:tc>
                  <a:txBody>
                    <a:bodyPr/>
                    <a:lstStyle/>
                    <a:p>
                      <a:pPr algn="ctr"/>
                      <a:r>
                        <a:rPr lang="zh-CN" altLang="en-US" sz="1200" b="1" dirty="0">
                          <a:latin typeface="微软雅黑" panose="020B0503020204020204" pitchFamily="34" charset="-122"/>
                          <a:ea typeface="微软雅黑" panose="020B0503020204020204" pitchFamily="34" charset="-122"/>
                        </a:rPr>
                        <a:t>衡量内容</a:t>
                      </a:r>
                    </a:p>
                  </a:txBody>
                  <a:tcPr anchor="ctr"/>
                </a:tc>
                <a:tc>
                  <a:txBody>
                    <a:bodyPr/>
                    <a:lstStyle/>
                    <a:p>
                      <a:pPr algn="ctr"/>
                      <a:r>
                        <a:rPr lang="zh-CN" altLang="en-US" sz="1200" b="1" dirty="0">
                          <a:latin typeface="微软雅黑" panose="020B0503020204020204" pitchFamily="34" charset="-122"/>
                          <a:ea typeface="微软雅黑" panose="020B0503020204020204" pitchFamily="34" charset="-122"/>
                        </a:rPr>
                        <a:t>关键控制点</a:t>
                      </a:r>
                    </a:p>
                  </a:txBody>
                  <a:tcPr anchor="ctr"/>
                </a:tc>
                <a:tc>
                  <a:txBody>
                    <a:bodyPr/>
                    <a:lstStyle/>
                    <a:p>
                      <a:pPr algn="ctr"/>
                      <a:r>
                        <a:rPr lang="zh-CN" altLang="en-US" sz="1200" b="1" dirty="0">
                          <a:latin typeface="微软雅黑" panose="020B0503020204020204" pitchFamily="34" charset="-122"/>
                          <a:ea typeface="微软雅黑" panose="020B0503020204020204" pitchFamily="34" charset="-122"/>
                        </a:rPr>
                        <a:t>亮点规划</a:t>
                      </a:r>
                    </a:p>
                  </a:txBody>
                  <a:tcPr anchor="ctr"/>
                </a:tc>
                <a:tc>
                  <a:txBody>
                    <a:bodyPr/>
                    <a:lstStyle/>
                    <a:p>
                      <a:pPr algn="ctr"/>
                      <a:r>
                        <a:rPr lang="zh-CN" altLang="en-US" sz="1200" b="1" dirty="0">
                          <a:latin typeface="微软雅黑" panose="020B0503020204020204" pitchFamily="34" charset="-122"/>
                          <a:ea typeface="微软雅黑" panose="020B0503020204020204" pitchFamily="34" charset="-122"/>
                        </a:rPr>
                        <a:t>资源规划</a:t>
                      </a:r>
                    </a:p>
                  </a:txBody>
                  <a:tcPr anchor="ctr"/>
                </a:tc>
                <a:extLst>
                  <a:ext uri="{0D108BD9-81ED-4DB2-BD59-A6C34878D82A}">
                    <a16:rowId xmlns:a16="http://schemas.microsoft.com/office/drawing/2014/main" val="2217133368"/>
                  </a:ext>
                </a:extLst>
              </a:tr>
              <a:tr h="694357">
                <a:tc>
                  <a:txBody>
                    <a:bodyPr/>
                    <a:lstStyle/>
                    <a:p>
                      <a:pPr algn="ctr"/>
                      <a:r>
                        <a:rPr lang="zh-CN" altLang="en-US" sz="1200" b="1" dirty="0"/>
                        <a:t>一</a:t>
                      </a:r>
                    </a:p>
                  </a:txBody>
                  <a:tcPr anchor="ctr"/>
                </a:tc>
                <a:tc>
                  <a:txBody>
                    <a:bodyPr/>
                    <a:lstStyle/>
                    <a:p>
                      <a:r>
                        <a:rPr lang="zh-CN" altLang="en-US" sz="1200" dirty="0"/>
                        <a:t>诊断规划季</a:t>
                      </a:r>
                    </a:p>
                  </a:txBody>
                  <a:tcPr anchor="ctr"/>
                </a:tc>
                <a:tc>
                  <a:txBody>
                    <a:bodyPr/>
                    <a:lstStyle/>
                    <a:p>
                      <a:r>
                        <a:rPr lang="zh-CN" altLang="en-US" sz="1200" dirty="0"/>
                        <a:t>诊断领导力开发效果，制定科学的领导力年度开发计划</a:t>
                      </a:r>
                    </a:p>
                  </a:txBody>
                  <a:tcPr/>
                </a:tc>
                <a:tc>
                  <a:txBody>
                    <a:bodyPr/>
                    <a:lstStyle/>
                    <a:p>
                      <a:r>
                        <a:rPr lang="zh-CN" altLang="en-US" sz="1200" dirty="0"/>
                        <a:t>效果诊断框架，领导力年度开发计划及效果转化方案</a:t>
                      </a:r>
                      <a:endParaRPr lang="en-US" altLang="zh-CN" sz="1200" dirty="0"/>
                    </a:p>
                  </a:txBody>
                  <a:tcPr/>
                </a:tc>
                <a:tc>
                  <a:txBody>
                    <a:bodyPr/>
                    <a:lstStyle/>
                    <a:p>
                      <a:r>
                        <a:rPr lang="zh-CN" altLang="en-US" sz="1200" dirty="0"/>
                        <a:t>基于客户需求的领导力开发计划及效果转化方案</a:t>
                      </a:r>
                    </a:p>
                  </a:txBody>
                  <a:tcPr/>
                </a:tc>
                <a:tc>
                  <a:txBody>
                    <a:bodyPr/>
                    <a:lstStyle/>
                    <a:p>
                      <a:r>
                        <a:rPr lang="zh-CN" altLang="en-US" sz="1200" dirty="0"/>
                        <a:t>企业领导力高效开发指南</a:t>
                      </a:r>
                    </a:p>
                  </a:txBody>
                  <a:tcPr/>
                </a:tc>
                <a:extLst>
                  <a:ext uri="{0D108BD9-81ED-4DB2-BD59-A6C34878D82A}">
                    <a16:rowId xmlns:a16="http://schemas.microsoft.com/office/drawing/2014/main" val="3034277935"/>
                  </a:ext>
                </a:extLst>
              </a:tr>
              <a:tr h="694357">
                <a:tc>
                  <a:txBody>
                    <a:bodyPr/>
                    <a:lstStyle/>
                    <a:p>
                      <a:pPr algn="ctr"/>
                      <a:r>
                        <a:rPr lang="zh-CN" altLang="en-US" sz="1200" b="1" dirty="0"/>
                        <a:t>二</a:t>
                      </a:r>
                    </a:p>
                  </a:txBody>
                  <a:tcPr anchor="ctr"/>
                </a:tc>
                <a:tc>
                  <a:txBody>
                    <a:bodyPr/>
                    <a:lstStyle/>
                    <a:p>
                      <a:r>
                        <a:rPr lang="zh-CN" altLang="en-US" sz="1200" dirty="0"/>
                        <a:t>体系建设季</a:t>
                      </a:r>
                    </a:p>
                  </a:txBody>
                  <a:tcPr anchor="ctr"/>
                </a:tc>
                <a:tc>
                  <a:txBody>
                    <a:bodyPr/>
                    <a:lstStyle/>
                    <a:p>
                      <a:r>
                        <a:rPr lang="zh-CN" altLang="en-US" sz="1200" dirty="0"/>
                        <a:t>建设三级领导力开发体系，搭建领导力自主学习晋级平台，打通领导晋级通道</a:t>
                      </a:r>
                    </a:p>
                  </a:txBody>
                  <a:tcPr/>
                </a:tc>
                <a:tc>
                  <a:txBody>
                    <a:bodyPr/>
                    <a:lstStyle/>
                    <a:p>
                      <a:r>
                        <a:rPr lang="zh-CN" altLang="en-US" sz="1200" dirty="0"/>
                        <a:t>领导力开发体系，自主学习晋级平台，领导晋级通道</a:t>
                      </a:r>
                    </a:p>
                  </a:txBody>
                  <a:tcPr/>
                </a:tc>
                <a:tc>
                  <a:txBody>
                    <a:bodyPr/>
                    <a:lstStyle/>
                    <a:p>
                      <a:r>
                        <a:rPr lang="zh-CN" altLang="en-US" sz="1200" dirty="0"/>
                        <a:t>个人领导力自主学习晋级平台</a:t>
                      </a:r>
                    </a:p>
                  </a:txBody>
                  <a:tcPr/>
                </a:tc>
                <a:tc>
                  <a:txBody>
                    <a:bodyPr/>
                    <a:lstStyle/>
                    <a:p>
                      <a:r>
                        <a:rPr lang="zh-CN" altLang="en-US" sz="1200" dirty="0"/>
                        <a:t>领导力开发体系制度</a:t>
                      </a:r>
                      <a:endParaRPr lang="en-US" altLang="zh-CN" sz="1200" dirty="0"/>
                    </a:p>
                    <a:p>
                      <a:r>
                        <a:rPr lang="zh-CN" altLang="en-US" sz="1200" dirty="0"/>
                        <a:t>在线学习平台</a:t>
                      </a:r>
                      <a:endParaRPr lang="en-US" altLang="zh-CN" sz="1200" dirty="0"/>
                    </a:p>
                    <a:p>
                      <a:r>
                        <a:rPr lang="zh-CN" altLang="en-US" sz="1200" dirty="0"/>
                        <a:t>领导晋级管理机制</a:t>
                      </a:r>
                    </a:p>
                  </a:txBody>
                  <a:tcPr/>
                </a:tc>
                <a:extLst>
                  <a:ext uri="{0D108BD9-81ED-4DB2-BD59-A6C34878D82A}">
                    <a16:rowId xmlns:a16="http://schemas.microsoft.com/office/drawing/2014/main" val="2818215024"/>
                  </a:ext>
                </a:extLst>
              </a:tr>
              <a:tr h="694357">
                <a:tc>
                  <a:txBody>
                    <a:bodyPr/>
                    <a:lstStyle/>
                    <a:p>
                      <a:pPr algn="ctr"/>
                      <a:r>
                        <a:rPr lang="zh-CN" altLang="en-US" sz="1200" b="1" dirty="0"/>
                        <a:t>三</a:t>
                      </a:r>
                    </a:p>
                  </a:txBody>
                  <a:tcPr anchor="ctr"/>
                </a:tc>
                <a:tc>
                  <a:txBody>
                    <a:bodyPr/>
                    <a:lstStyle/>
                    <a:p>
                      <a:r>
                        <a:rPr lang="zh-CN" altLang="en-US" sz="1200" dirty="0"/>
                        <a:t>领导赋能季</a:t>
                      </a:r>
                    </a:p>
                  </a:txBody>
                  <a:tcPr anchor="ctr"/>
                </a:tc>
                <a:tc>
                  <a:txBody>
                    <a:bodyPr/>
                    <a:lstStyle/>
                    <a:p>
                      <a:r>
                        <a:rPr lang="zh-CN" altLang="en-US" sz="1200" dirty="0"/>
                        <a:t>加强领导赋能技巧训练，有效运作上级教练系统。推动领导带领员工实现自主管理</a:t>
                      </a:r>
                    </a:p>
                  </a:txBody>
                  <a:tcPr/>
                </a:tc>
                <a:tc>
                  <a:txBody>
                    <a:bodyPr/>
                    <a:lstStyle/>
                    <a:p>
                      <a:r>
                        <a:rPr lang="zh-CN" altLang="en-US" sz="1200" dirty="0"/>
                        <a:t>统一开发方法、技巧，上级教练系统，员工从学习创效到自主管理</a:t>
                      </a:r>
                    </a:p>
                  </a:txBody>
                  <a:tcPr/>
                </a:tc>
                <a:tc>
                  <a:txBody>
                    <a:bodyPr/>
                    <a:lstStyle/>
                    <a:p>
                      <a:r>
                        <a:rPr lang="zh-CN" altLang="en-US" sz="1200" dirty="0"/>
                        <a:t>上级教练系统高效运作，员工学习创效自主管理</a:t>
                      </a:r>
                    </a:p>
                  </a:txBody>
                  <a:tcPr/>
                </a:tc>
                <a:tc>
                  <a:txBody>
                    <a:bodyPr/>
                    <a:lstStyle/>
                    <a:p>
                      <a:r>
                        <a:rPr lang="zh-CN" altLang="en-US" sz="1200" dirty="0"/>
                        <a:t>全面领导力开发与赋能技巧培训，推进学习创效活动</a:t>
                      </a:r>
                    </a:p>
                  </a:txBody>
                  <a:tcPr/>
                </a:tc>
                <a:extLst>
                  <a:ext uri="{0D108BD9-81ED-4DB2-BD59-A6C34878D82A}">
                    <a16:rowId xmlns:a16="http://schemas.microsoft.com/office/drawing/2014/main" val="1997881433"/>
                  </a:ext>
                </a:extLst>
              </a:tr>
              <a:tr h="892744">
                <a:tc>
                  <a:txBody>
                    <a:bodyPr/>
                    <a:lstStyle/>
                    <a:p>
                      <a:pPr algn="ctr"/>
                      <a:r>
                        <a:rPr lang="zh-CN" altLang="en-US" sz="1200" b="1" dirty="0"/>
                        <a:t>四</a:t>
                      </a:r>
                    </a:p>
                  </a:txBody>
                  <a:tcPr anchor="ctr"/>
                </a:tc>
                <a:tc>
                  <a:txBody>
                    <a:bodyPr/>
                    <a:lstStyle/>
                    <a:p>
                      <a:r>
                        <a:rPr lang="zh-CN" altLang="en-US" sz="1200" dirty="0"/>
                        <a:t>组织开发季</a:t>
                      </a:r>
                    </a:p>
                  </a:txBody>
                  <a:tcPr anchor="ctr"/>
                </a:tc>
                <a:tc>
                  <a:txBody>
                    <a:bodyPr/>
                    <a:lstStyle/>
                    <a:p>
                      <a:r>
                        <a:rPr lang="zh-CN" altLang="en-US" sz="1200" dirty="0"/>
                        <a:t>引进诊断级培训，专家针对企业情况制定组织能力开发解决方案及相关课程，辅导企业提升绩效和竞争力</a:t>
                      </a:r>
                    </a:p>
                  </a:txBody>
                  <a:tcPr/>
                </a:tc>
                <a:tc>
                  <a:txBody>
                    <a:bodyPr/>
                    <a:lstStyle/>
                    <a:p>
                      <a:r>
                        <a:rPr lang="zh-CN" altLang="en-US" sz="1200" dirty="0"/>
                        <a:t>诊断级培训，规划组织能力开发行动学习项目，推动行动学习创效打造核心竞争力</a:t>
                      </a:r>
                    </a:p>
                  </a:txBody>
                  <a:tcPr/>
                </a:tc>
                <a:tc>
                  <a:txBody>
                    <a:bodyPr/>
                    <a:lstStyle/>
                    <a:p>
                      <a:r>
                        <a:rPr lang="zh-CN" altLang="en-US" sz="1200" dirty="0"/>
                        <a:t>企业竞争力打造计划，高效协同运营系统，部分指标大幅优化</a:t>
                      </a:r>
                    </a:p>
                  </a:txBody>
                  <a:tcPr/>
                </a:tc>
                <a:tc>
                  <a:txBody>
                    <a:bodyPr/>
                    <a:lstStyle/>
                    <a:p>
                      <a:r>
                        <a:rPr lang="zh-CN" altLang="en-US" sz="1200" dirty="0"/>
                        <a:t>诊断级培训开发组织能力和竞争力</a:t>
                      </a:r>
                      <a:endParaRPr lang="en-US" altLang="zh-CN" sz="1200" dirty="0"/>
                    </a:p>
                    <a:p>
                      <a:r>
                        <a:rPr lang="zh-CN" altLang="en-US" sz="1200" dirty="0"/>
                        <a:t>分级行动学习创效项目打造竞争力</a:t>
                      </a:r>
                    </a:p>
                  </a:txBody>
                  <a:tcPr/>
                </a:tc>
                <a:extLst>
                  <a:ext uri="{0D108BD9-81ED-4DB2-BD59-A6C34878D82A}">
                    <a16:rowId xmlns:a16="http://schemas.microsoft.com/office/drawing/2014/main" val="247488406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6" presetClass="emph" presetSubtype="0" fill="hold" nodeType="afterEffect">
                                  <p:stCondLst>
                                    <p:cond delay="1000"/>
                                  </p:stCondLst>
                                  <p:childTnLst>
                                    <p:animScale>
                                      <p:cBhvr>
                                        <p:cTn id="10"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rcRect l="35651"/>
          <a:stretch>
            <a:fillRect/>
          </a:stretch>
        </p:blipFill>
        <p:spPr>
          <a:xfrm>
            <a:off x="-6985" y="2127505"/>
            <a:ext cx="5884118" cy="944493"/>
          </a:xfrm>
          <a:custGeom>
            <a:avLst/>
            <a:gdLst>
              <a:gd name="connsiteX0" fmla="*/ 0 w 7845490"/>
              <a:gd name="connsiteY0" fmla="*/ 0 h 1259324"/>
              <a:gd name="connsiteX1" fmla="*/ 7845490 w 7845490"/>
              <a:gd name="connsiteY1" fmla="*/ 0 h 1259324"/>
              <a:gd name="connsiteX2" fmla="*/ 7845490 w 7845490"/>
              <a:gd name="connsiteY2" fmla="*/ 1259324 h 1259324"/>
              <a:gd name="connsiteX3" fmla="*/ 0 w 7845490"/>
              <a:gd name="connsiteY3" fmla="*/ 1259324 h 1259324"/>
              <a:gd name="connsiteX4" fmla="*/ 0 w 7845490"/>
              <a:gd name="connsiteY4" fmla="*/ 0 h 1259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5490" h="1259324">
                <a:moveTo>
                  <a:pt x="0" y="0"/>
                </a:moveTo>
                <a:lnTo>
                  <a:pt x="7845490" y="0"/>
                </a:lnTo>
                <a:lnTo>
                  <a:pt x="7845490" y="1259324"/>
                </a:lnTo>
                <a:lnTo>
                  <a:pt x="0" y="1259324"/>
                </a:lnTo>
                <a:lnTo>
                  <a:pt x="0" y="0"/>
                </a:lnTo>
                <a:close/>
              </a:path>
            </a:pathLst>
          </a:custGeom>
        </p:spPr>
      </p:pic>
      <p:sp>
        <p:nvSpPr>
          <p:cNvPr id="7" name="TextBox 74"/>
          <p:cNvSpPr txBox="1"/>
          <p:nvPr/>
        </p:nvSpPr>
        <p:spPr>
          <a:xfrm>
            <a:off x="607060" y="1276312"/>
            <a:ext cx="4806534" cy="1323439"/>
          </a:xfrm>
          <a:prstGeom prst="rect">
            <a:avLst/>
          </a:prstGeom>
          <a:noFill/>
        </p:spPr>
        <p:txBody>
          <a:bodyPr wrap="square" rtlCol="0">
            <a:spAutoFit/>
          </a:bodyPr>
          <a:lstStyle>
            <a:defPPr>
              <a:defRPr lang="zh-CN"/>
            </a:defPPr>
            <a:lvl1pPr>
              <a:defRPr sz="5400">
                <a:gradFill>
                  <a:gsLst>
                    <a:gs pos="0">
                      <a:schemeClr val="accent1">
                        <a:lumMod val="5000"/>
                        <a:lumOff val="95000"/>
                      </a:schemeClr>
                    </a:gs>
                    <a:gs pos="22000">
                      <a:srgbClr val="4FA8DB"/>
                    </a:gs>
                    <a:gs pos="83000">
                      <a:srgbClr val="4DAFE8"/>
                    </a:gs>
                    <a:gs pos="100000">
                      <a:srgbClr val="1B4DAB"/>
                    </a:gs>
                  </a:gsLst>
                  <a:lin ang="5400000" scaled="1"/>
                </a:gradFill>
                <a:latin typeface="方正准圆_GBK" panose="03000509000000000000" pitchFamily="65" charset="-122"/>
                <a:ea typeface="方正准圆_GBK" panose="03000509000000000000" pitchFamily="65" charset="-122"/>
              </a:defRPr>
            </a:lvl1pPr>
          </a:lstStyle>
          <a:p>
            <a:r>
              <a:rPr lang="zh-CN" altLang="en-US" sz="40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1"/>
                </a:gradFill>
                <a:latin typeface="微软雅黑" panose="020B0503020204020204" charset="-122"/>
                <a:ea typeface="微软雅黑" panose="020B0503020204020204" charset="-122"/>
              </a:rPr>
              <a:t>         事半功倍的</a:t>
            </a:r>
            <a:endParaRPr lang="en-US" altLang="zh-CN" sz="40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1"/>
              </a:gradFill>
              <a:latin typeface="微软雅黑" panose="020B0503020204020204" charset="-122"/>
              <a:ea typeface="微软雅黑" panose="020B0503020204020204" charset="-122"/>
            </a:endParaRPr>
          </a:p>
          <a:p>
            <a:r>
              <a:rPr lang="zh-CN" altLang="en-US" sz="40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1"/>
                </a:gradFill>
                <a:latin typeface="微软雅黑" panose="020B0503020204020204" charset="-122"/>
                <a:ea typeface="微软雅黑" panose="020B0503020204020204" charset="-122"/>
              </a:rPr>
              <a:t>领导力开发解决方案</a:t>
            </a:r>
          </a:p>
        </p:txBody>
      </p:sp>
      <p:sp>
        <p:nvSpPr>
          <p:cNvPr id="8" name="文本框 7"/>
          <p:cNvSpPr txBox="1"/>
          <p:nvPr/>
        </p:nvSpPr>
        <p:spPr>
          <a:xfrm>
            <a:off x="607067" y="805286"/>
            <a:ext cx="2122715" cy="1322070"/>
          </a:xfrm>
          <a:prstGeom prst="rect">
            <a:avLst/>
          </a:prstGeom>
          <a:noFill/>
        </p:spPr>
        <p:txBody>
          <a:bodyPr wrap="square" rtlCol="0">
            <a:spAutoFit/>
          </a:bodyPr>
          <a:lstStyle/>
          <a:p>
            <a:r>
              <a:rPr lang="en-US" altLang="zh-CN" sz="80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1"/>
                </a:gradFill>
                <a:latin typeface="微软雅黑" panose="020B0503020204020204" charset="-122"/>
                <a:ea typeface="微软雅黑" panose="020B0503020204020204" charset="-122"/>
              </a:rPr>
              <a:t>03</a:t>
            </a:r>
          </a:p>
        </p:txBody>
      </p:sp>
      <p:sp>
        <p:nvSpPr>
          <p:cNvPr id="6" name="TextBox 13">
            <a:extLst>
              <a:ext uri="{FF2B5EF4-FFF2-40B4-BE49-F238E27FC236}">
                <a16:creationId xmlns:a16="http://schemas.microsoft.com/office/drawing/2014/main" id="{09F44D2D-9F5F-4DD4-BEA4-9751F75B69FF}"/>
              </a:ext>
            </a:extLst>
          </p:cNvPr>
          <p:cNvSpPr txBox="1">
            <a:spLocks noChangeArrowheads="1"/>
          </p:cNvSpPr>
          <p:nvPr/>
        </p:nvSpPr>
        <p:spPr bwMode="auto">
          <a:xfrm>
            <a:off x="738555" y="2748915"/>
            <a:ext cx="9706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AFAFA"/>
                </a:solidFill>
                <a:latin typeface="微软雅黑" panose="020B0503020204020204" charset="-122"/>
                <a:ea typeface="微软雅黑" panose="020B0503020204020204" charset="-122"/>
                <a:sym typeface="Arial" panose="020B0604020202020204" pitchFamily="34" charset="0"/>
              </a:rPr>
              <a:t>解决方案</a:t>
            </a:r>
            <a:endParaRPr lang="en-US" altLang="zh-CN"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11" name="TextBox 13">
            <a:extLst>
              <a:ext uri="{FF2B5EF4-FFF2-40B4-BE49-F238E27FC236}">
                <a16:creationId xmlns:a16="http://schemas.microsoft.com/office/drawing/2014/main" id="{2A3D4428-6BB8-4DB5-BAD0-33F938D82CF3}"/>
              </a:ext>
            </a:extLst>
          </p:cNvPr>
          <p:cNvSpPr txBox="1">
            <a:spLocks noChangeArrowheads="1"/>
          </p:cNvSpPr>
          <p:nvPr/>
        </p:nvSpPr>
        <p:spPr bwMode="auto">
          <a:xfrm>
            <a:off x="2253639" y="2748915"/>
            <a:ext cx="14180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AFAFA"/>
                </a:solidFill>
                <a:latin typeface="微软雅黑" panose="020B0503020204020204" charset="-122"/>
                <a:ea typeface="微软雅黑" panose="020B0503020204020204" charset="-122"/>
                <a:sym typeface="Arial" panose="020B0604020202020204" pitchFamily="34" charset="0"/>
              </a:rPr>
              <a:t>学习晋级平台</a:t>
            </a:r>
            <a:endParaRPr lang="en-US" altLang="zh-CN"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12" name="TextBox 13">
            <a:extLst>
              <a:ext uri="{FF2B5EF4-FFF2-40B4-BE49-F238E27FC236}">
                <a16:creationId xmlns:a16="http://schemas.microsoft.com/office/drawing/2014/main" id="{45E813E9-7398-4E68-9D58-43C3CE161788}"/>
              </a:ext>
            </a:extLst>
          </p:cNvPr>
          <p:cNvSpPr txBox="1">
            <a:spLocks noChangeArrowheads="1"/>
          </p:cNvSpPr>
          <p:nvPr/>
        </p:nvSpPr>
        <p:spPr bwMode="auto">
          <a:xfrm>
            <a:off x="738555" y="3092787"/>
            <a:ext cx="14067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AFAFA"/>
                </a:solidFill>
                <a:latin typeface="微软雅黑" panose="020B0503020204020204" charset="-122"/>
                <a:ea typeface="微软雅黑" panose="020B0503020204020204" charset="-122"/>
                <a:sym typeface="Arial" panose="020B0604020202020204" pitchFamily="34" charset="0"/>
              </a:rPr>
              <a:t>上级教练系统</a:t>
            </a:r>
            <a:endParaRPr lang="en-US" altLang="zh-CN"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13" name="TextBox 13">
            <a:extLst>
              <a:ext uri="{FF2B5EF4-FFF2-40B4-BE49-F238E27FC236}">
                <a16:creationId xmlns:a16="http://schemas.microsoft.com/office/drawing/2014/main" id="{C372B35D-D8C6-4552-B333-E690CAADC504}"/>
              </a:ext>
            </a:extLst>
          </p:cNvPr>
          <p:cNvSpPr txBox="1">
            <a:spLocks noChangeArrowheads="1"/>
          </p:cNvSpPr>
          <p:nvPr/>
        </p:nvSpPr>
        <p:spPr bwMode="auto">
          <a:xfrm>
            <a:off x="2255041" y="3077933"/>
            <a:ext cx="17261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AFAFA"/>
                </a:solidFill>
                <a:latin typeface="微软雅黑" panose="020B0503020204020204" charset="-122"/>
                <a:ea typeface="微软雅黑" panose="020B0503020204020204" charset="-122"/>
                <a:sym typeface="Arial" panose="020B0604020202020204" pitchFamily="34" charset="0"/>
              </a:rPr>
              <a:t>企业竞争力提升</a:t>
            </a:r>
            <a:endParaRPr lang="en-US" altLang="zh-CN" dirty="0">
              <a:solidFill>
                <a:srgbClr val="FAFAFA"/>
              </a:solidFill>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7"/>
                                        </p:tgtEl>
                                        <p:attrNameLst>
                                          <p:attrName>ppt_y</p:attrName>
                                        </p:attrNameLst>
                                      </p:cBhvr>
                                      <p:tavLst>
                                        <p:tav tm="0">
                                          <p:val>
                                            <p:strVal val="#ppt_y"/>
                                          </p:val>
                                        </p:tav>
                                        <p:tav tm="100000">
                                          <p:val>
                                            <p:strVal val="#ppt_y"/>
                                          </p:val>
                                        </p:tav>
                                      </p:tavLst>
                                    </p:anim>
                                    <p:anim calcmode="lin" valueType="num">
                                      <p:cBhvr>
                                        <p:cTn id="1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7"/>
                                        </p:tgtEl>
                                      </p:cBhvr>
                                    </p:animEffect>
                                  </p:childTnLst>
                                </p:cTn>
                              </p:par>
                            </p:childTnLst>
                          </p:cTn>
                        </p:par>
                        <p:par>
                          <p:cTn id="18" fill="hold">
                            <p:stCondLst>
                              <p:cond delay="2150"/>
                            </p:stCondLst>
                            <p:childTnLst>
                              <p:par>
                                <p:cTn id="19" presetID="2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2650"/>
                            </p:stCondLst>
                            <p:childTnLst>
                              <p:par>
                                <p:cTn id="23" presetID="22" presetClass="entr" presetSubtype="4"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par>
                          <p:cTn id="26" fill="hold">
                            <p:stCondLst>
                              <p:cond delay="3150"/>
                            </p:stCondLst>
                            <p:childTnLst>
                              <p:par>
                                <p:cTn id="27" presetID="22" presetClass="entr" presetSubtype="4"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par>
                          <p:cTn id="30" fill="hold">
                            <p:stCondLst>
                              <p:cond delay="3650"/>
                            </p:stCondLst>
                            <p:childTnLst>
                              <p:par>
                                <p:cTn id="31" presetID="22" presetClass="entr" presetSubtype="4"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0">
              <a:srgbClr val="682367"/>
            </a:gs>
            <a:gs pos="39000">
              <a:srgbClr val="020049"/>
            </a:gs>
          </a:gsLst>
          <a:lin ang="4200000" scaled="0"/>
        </a:gradFill>
        <a:effectLst/>
      </p:bgPr>
    </p:bg>
    <p:spTree>
      <p:nvGrpSpPr>
        <p:cNvPr id="1" name=""/>
        <p:cNvGrpSpPr/>
        <p:nvPr/>
      </p:nvGrpSpPr>
      <p:grpSpPr>
        <a:xfrm>
          <a:off x="0" y="0"/>
          <a:ext cx="0" cy="0"/>
          <a:chOff x="0" y="0"/>
          <a:chExt cx="0" cy="0"/>
        </a:xfrm>
      </p:grpSpPr>
      <p:grpSp>
        <p:nvGrpSpPr>
          <p:cNvPr id="3" name="组合 2"/>
          <p:cNvGrpSpPr/>
          <p:nvPr userDrawn="1"/>
        </p:nvGrpSpPr>
        <p:grpSpPr>
          <a:xfrm>
            <a:off x="0" y="134356"/>
            <a:ext cx="268663" cy="311139"/>
            <a:chOff x="0" y="179110"/>
            <a:chExt cx="358217" cy="414780"/>
          </a:xfrm>
          <a:solidFill>
            <a:schemeClr val="bg1"/>
          </a:solidFill>
        </p:grpSpPr>
        <p:sp>
          <p:nvSpPr>
            <p:cNvPr id="4" name="矩形 3"/>
            <p:cNvSpPr/>
            <p:nvPr/>
          </p:nvSpPr>
          <p:spPr>
            <a:xfrm>
              <a:off x="0" y="179110"/>
              <a:ext cx="226243"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sp>
          <p:nvSpPr>
            <p:cNvPr id="5" name="矩形 4"/>
            <p:cNvSpPr/>
            <p:nvPr/>
          </p:nvSpPr>
          <p:spPr>
            <a:xfrm>
              <a:off x="273470" y="179110"/>
              <a:ext cx="84747"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grpSp>
      <p:sp>
        <p:nvSpPr>
          <p:cNvPr id="2" name="标题 6"/>
          <p:cNvSpPr>
            <a:spLocks noGrp="1"/>
          </p:cNvSpPr>
          <p:nvPr/>
        </p:nvSpPr>
        <p:spPr>
          <a:xfrm>
            <a:off x="247282" y="30432"/>
            <a:ext cx="5328397" cy="519533"/>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2100" b="0" kern="1200">
                <a:gradFill>
                  <a:gsLst>
                    <a:gs pos="0">
                      <a:srgbClr val="1E5B93"/>
                    </a:gs>
                    <a:gs pos="100000">
                      <a:srgbClr val="3E1840"/>
                    </a:gs>
                  </a:gsLst>
                  <a:lin ang="0" scaled="1"/>
                </a:gradFill>
                <a:latin typeface="时尚中黑简体" panose="01010104010101010101" pitchFamily="2" charset="-122"/>
                <a:ea typeface="时尚中黑简体" panose="01010104010101010101" pitchFamily="2" charset="-122"/>
                <a:cs typeface="+mj-cs"/>
              </a:defRPr>
            </a:lvl1pPr>
          </a:lstStyle>
          <a:p>
            <a:r>
              <a:rPr lang="zh-CN" altLang="en-US"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事半功倍的领导力开发体系整体解决方案</a:t>
            </a:r>
          </a:p>
        </p:txBody>
      </p:sp>
      <p:sp>
        <p:nvSpPr>
          <p:cNvPr id="26" name="灯片编号占位符 25"/>
          <p:cNvSpPr>
            <a:spLocks noGrp="1"/>
          </p:cNvSpPr>
          <p:nvPr>
            <p:ph type="sldNum" sz="quarter" idx="12"/>
          </p:nvPr>
        </p:nvSpPr>
        <p:spPr>
          <a:xfrm>
            <a:off x="8594375" y="4708702"/>
            <a:ext cx="371475" cy="283882"/>
          </a:xfrm>
        </p:spPr>
        <p:txBody>
          <a:bodyPr/>
          <a:lstStyle/>
          <a:p>
            <a:fld id="{5B582246-316D-466E-A953-A97F548BBB30}" type="slidenum">
              <a:rPr lang="zh-CN" altLang="en-US" sz="1050" smtClean="0">
                <a:solidFill>
                  <a:schemeClr val="bg1"/>
                </a:solidFill>
                <a:latin typeface="微软雅黑" panose="020B0503020204020204" charset="-122"/>
                <a:ea typeface="微软雅黑" panose="020B0503020204020204" charset="-122"/>
              </a:rPr>
              <a:t>14</a:t>
            </a:fld>
            <a:endParaRPr lang="zh-CN" altLang="en-US" sz="1050">
              <a:solidFill>
                <a:schemeClr val="bg1"/>
              </a:solidFill>
              <a:latin typeface="微软雅黑" panose="020B0503020204020204" charset="-122"/>
              <a:ea typeface="微软雅黑" panose="020B0503020204020204" charset="-122"/>
            </a:endParaRPr>
          </a:p>
        </p:txBody>
      </p:sp>
      <p:sp>
        <p:nvSpPr>
          <p:cNvPr id="137" name="文本框 136">
            <a:extLst>
              <a:ext uri="{FF2B5EF4-FFF2-40B4-BE49-F238E27FC236}">
                <a16:creationId xmlns:a16="http://schemas.microsoft.com/office/drawing/2014/main" id="{1545E36E-846B-4C5D-9711-B0EC9294551F}"/>
              </a:ext>
            </a:extLst>
          </p:cNvPr>
          <p:cNvSpPr txBox="1"/>
          <p:nvPr/>
        </p:nvSpPr>
        <p:spPr>
          <a:xfrm>
            <a:off x="840018" y="928325"/>
            <a:ext cx="1169761" cy="738664"/>
          </a:xfrm>
          <a:prstGeom prst="rect">
            <a:avLst/>
          </a:prstGeom>
          <a:noFill/>
        </p:spPr>
        <p:txBody>
          <a:bodyPr wrap="square">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事半功倍的</a:t>
            </a:r>
            <a:endParaRPr lang="en-US" altLang="zh-CN" sz="1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三级领导力</a:t>
            </a:r>
            <a:endParaRPr lang="en-US" altLang="zh-CN" sz="1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开发体系</a:t>
            </a:r>
            <a:endParaRPr lang="zh-CN" altLang="en-US" sz="1400" dirty="0">
              <a:solidFill>
                <a:schemeClr val="bg1"/>
              </a:solidFill>
            </a:endParaRPr>
          </a:p>
        </p:txBody>
      </p:sp>
      <p:sp>
        <p:nvSpPr>
          <p:cNvPr id="138" name="文本框 137">
            <a:extLst>
              <a:ext uri="{FF2B5EF4-FFF2-40B4-BE49-F238E27FC236}">
                <a16:creationId xmlns:a16="http://schemas.microsoft.com/office/drawing/2014/main" id="{22723AEB-C15E-46D6-8DE9-577901BE539C}"/>
              </a:ext>
            </a:extLst>
          </p:cNvPr>
          <p:cNvSpPr txBox="1"/>
          <p:nvPr/>
        </p:nvSpPr>
        <p:spPr>
          <a:xfrm>
            <a:off x="840018" y="2105606"/>
            <a:ext cx="1169761" cy="523220"/>
          </a:xfrm>
          <a:prstGeom prst="rect">
            <a:avLst/>
          </a:prstGeom>
          <a:noFill/>
        </p:spPr>
        <p:txBody>
          <a:bodyPr wrap="square">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三类领导力</a:t>
            </a:r>
            <a:endParaRPr lang="en-US" altLang="zh-CN" sz="1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开发项目</a:t>
            </a:r>
            <a:endParaRPr lang="zh-CN" altLang="en-US" sz="1400" dirty="0">
              <a:solidFill>
                <a:schemeClr val="bg1"/>
              </a:solidFill>
            </a:endParaRPr>
          </a:p>
        </p:txBody>
      </p:sp>
      <p:sp>
        <p:nvSpPr>
          <p:cNvPr id="139" name="文本框 138">
            <a:extLst>
              <a:ext uri="{FF2B5EF4-FFF2-40B4-BE49-F238E27FC236}">
                <a16:creationId xmlns:a16="http://schemas.microsoft.com/office/drawing/2014/main" id="{FFB32C6E-B25A-44FB-BC4F-F48FC2C371A0}"/>
              </a:ext>
            </a:extLst>
          </p:cNvPr>
          <p:cNvSpPr txBox="1"/>
          <p:nvPr/>
        </p:nvSpPr>
        <p:spPr>
          <a:xfrm>
            <a:off x="2122113" y="2105607"/>
            <a:ext cx="1971752" cy="461665"/>
          </a:xfrm>
          <a:prstGeom prst="rect">
            <a:avLst/>
          </a:prstGeom>
          <a:noFill/>
        </p:spPr>
        <p:txBody>
          <a:bodyPr wrap="square">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基于</a:t>
            </a:r>
            <a:r>
              <a:rPr lang="zh-CN" altLang="en-US" sz="1200" b="1" dirty="0">
                <a:solidFill>
                  <a:srgbClr val="FFC000"/>
                </a:solidFill>
                <a:latin typeface="微软雅黑" panose="020B0503020204020204" pitchFamily="34" charset="-122"/>
                <a:ea typeface="微软雅黑" panose="020B0503020204020204" pitchFamily="34" charset="-122"/>
              </a:rPr>
              <a:t>个人成长</a:t>
            </a:r>
            <a:r>
              <a:rPr lang="zh-CN" altLang="en-US" sz="1200" dirty="0">
                <a:solidFill>
                  <a:schemeClr val="bg1"/>
                </a:solidFill>
                <a:latin typeface="微软雅黑" panose="020B0503020204020204" pitchFamily="34" charset="-122"/>
                <a:ea typeface="微软雅黑" panose="020B0503020204020204" pitchFamily="34" charset="-122"/>
              </a:rPr>
              <a:t>的</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a:r>
              <a:rPr lang="en-US" altLang="zh-CN" sz="1200" dirty="0">
                <a:solidFill>
                  <a:schemeClr val="bg1"/>
                </a:solidFill>
                <a:latin typeface="微软雅黑" panose="020B0503020204020204" pitchFamily="34" charset="-122"/>
                <a:ea typeface="微软雅黑" panose="020B0503020204020204" pitchFamily="34" charset="-122"/>
              </a:rPr>
              <a:t>24</a:t>
            </a:r>
            <a:r>
              <a:rPr lang="zh-CN" altLang="en-US" sz="1200" dirty="0">
                <a:solidFill>
                  <a:schemeClr val="bg1"/>
                </a:solidFill>
                <a:latin typeface="微软雅黑" panose="020B0503020204020204" pitchFamily="34" charset="-122"/>
                <a:ea typeface="微软雅黑" panose="020B0503020204020204" pitchFamily="34" charset="-122"/>
              </a:rPr>
              <a:t>小时</a:t>
            </a:r>
            <a:r>
              <a:rPr lang="zh-CN" altLang="en-US" sz="1200" b="1" dirty="0">
                <a:solidFill>
                  <a:schemeClr val="bg1"/>
                </a:solidFill>
                <a:latin typeface="微软雅黑" panose="020B0503020204020204" pitchFamily="34" charset="-122"/>
                <a:ea typeface="微软雅黑" panose="020B0503020204020204" pitchFamily="34" charset="-122"/>
              </a:rPr>
              <a:t>训练营</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140" name="文本框 139">
            <a:extLst>
              <a:ext uri="{FF2B5EF4-FFF2-40B4-BE49-F238E27FC236}">
                <a16:creationId xmlns:a16="http://schemas.microsoft.com/office/drawing/2014/main" id="{B552FF5B-E0B3-4B6F-B08F-4F27016CD72D}"/>
              </a:ext>
            </a:extLst>
          </p:cNvPr>
          <p:cNvSpPr txBox="1"/>
          <p:nvPr/>
        </p:nvSpPr>
        <p:spPr>
          <a:xfrm>
            <a:off x="4156497" y="2114565"/>
            <a:ext cx="1282095" cy="461665"/>
          </a:xfrm>
          <a:prstGeom prst="rect">
            <a:avLst/>
          </a:prstGeom>
          <a:noFill/>
        </p:spPr>
        <p:txBody>
          <a:bodyPr wrap="square">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基于</a:t>
            </a:r>
            <a:r>
              <a:rPr lang="zh-CN" altLang="en-US" sz="1200" b="1" dirty="0">
                <a:solidFill>
                  <a:srgbClr val="FFC000"/>
                </a:solidFill>
                <a:latin typeface="微软雅黑" panose="020B0503020204020204" pitchFamily="34" charset="-122"/>
                <a:ea typeface="微软雅黑" panose="020B0503020204020204" pitchFamily="34" charset="-122"/>
              </a:rPr>
              <a:t>团队成长</a:t>
            </a:r>
            <a:r>
              <a:rPr lang="zh-CN" altLang="en-US" sz="1200" dirty="0">
                <a:solidFill>
                  <a:schemeClr val="bg1"/>
                </a:solidFill>
                <a:latin typeface="微软雅黑" panose="020B0503020204020204" pitchFamily="34" charset="-122"/>
                <a:ea typeface="微软雅黑" panose="020B0503020204020204" pitchFamily="34" charset="-122"/>
              </a:rPr>
              <a:t>的</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a:r>
              <a:rPr lang="zh-CN" altLang="en-US" sz="1200" b="1" dirty="0">
                <a:solidFill>
                  <a:schemeClr val="bg1"/>
                </a:solidFill>
                <a:latin typeface="微软雅黑" panose="020B0503020204020204" pitchFamily="34" charset="-122"/>
                <a:ea typeface="微软雅黑" panose="020B0503020204020204" pitchFamily="34" charset="-122"/>
              </a:rPr>
              <a:t>培训班</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141" name="文本框 140">
            <a:extLst>
              <a:ext uri="{FF2B5EF4-FFF2-40B4-BE49-F238E27FC236}">
                <a16:creationId xmlns:a16="http://schemas.microsoft.com/office/drawing/2014/main" id="{415830A8-663F-4795-A564-63FFC6F9A504}"/>
              </a:ext>
            </a:extLst>
          </p:cNvPr>
          <p:cNvSpPr txBox="1"/>
          <p:nvPr/>
        </p:nvSpPr>
        <p:spPr>
          <a:xfrm>
            <a:off x="5336993" y="2105606"/>
            <a:ext cx="1971752" cy="461665"/>
          </a:xfrm>
          <a:prstGeom prst="rect">
            <a:avLst/>
          </a:prstGeom>
          <a:noFill/>
        </p:spPr>
        <p:txBody>
          <a:bodyPr wrap="square">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基于</a:t>
            </a:r>
            <a:r>
              <a:rPr lang="zh-CN" altLang="en-US" sz="1200" b="1" dirty="0">
                <a:solidFill>
                  <a:srgbClr val="FFC000"/>
                </a:solidFill>
                <a:latin typeface="微软雅黑" panose="020B0503020204020204" pitchFamily="34" charset="-122"/>
                <a:ea typeface="微软雅黑" panose="020B0503020204020204" pitchFamily="34" charset="-122"/>
              </a:rPr>
              <a:t>组织成长</a:t>
            </a:r>
            <a:r>
              <a:rPr lang="zh-CN" altLang="en-US" sz="1200" dirty="0">
                <a:solidFill>
                  <a:schemeClr val="bg1"/>
                </a:solidFill>
                <a:latin typeface="微软雅黑" panose="020B0503020204020204" pitchFamily="34" charset="-122"/>
                <a:ea typeface="微软雅黑" panose="020B0503020204020204" pitchFamily="34" charset="-122"/>
              </a:rPr>
              <a:t>的</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a:r>
              <a:rPr lang="zh-CN" altLang="en-US" sz="1200" b="1" dirty="0">
                <a:solidFill>
                  <a:schemeClr val="bg1"/>
                </a:solidFill>
                <a:latin typeface="微软雅黑" panose="020B0503020204020204" pitchFamily="34" charset="-122"/>
                <a:ea typeface="微软雅黑" panose="020B0503020204020204" pitchFamily="34" charset="-122"/>
              </a:rPr>
              <a:t>行动学习</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142" name="文本框 141">
            <a:extLst>
              <a:ext uri="{FF2B5EF4-FFF2-40B4-BE49-F238E27FC236}">
                <a16:creationId xmlns:a16="http://schemas.microsoft.com/office/drawing/2014/main" id="{DDE879CF-AAED-431F-A58A-E7692152BD61}"/>
              </a:ext>
            </a:extLst>
          </p:cNvPr>
          <p:cNvSpPr txBox="1"/>
          <p:nvPr/>
        </p:nvSpPr>
        <p:spPr>
          <a:xfrm>
            <a:off x="840018" y="2709919"/>
            <a:ext cx="1027163" cy="307777"/>
          </a:xfrm>
          <a:prstGeom prst="rect">
            <a:avLst/>
          </a:prstGeom>
          <a:noFill/>
        </p:spPr>
        <p:txBody>
          <a:bodyPr wrap="square">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开发方式</a:t>
            </a:r>
            <a:endParaRPr lang="zh-CN" altLang="en-US" sz="1400" dirty="0">
              <a:solidFill>
                <a:schemeClr val="bg1"/>
              </a:solidFill>
            </a:endParaRPr>
          </a:p>
        </p:txBody>
      </p:sp>
      <p:sp>
        <p:nvSpPr>
          <p:cNvPr id="143" name="文本框 142">
            <a:extLst>
              <a:ext uri="{FF2B5EF4-FFF2-40B4-BE49-F238E27FC236}">
                <a16:creationId xmlns:a16="http://schemas.microsoft.com/office/drawing/2014/main" id="{ABF3D5D9-2302-4F31-BEEE-D523EFFDEBE1}"/>
              </a:ext>
            </a:extLst>
          </p:cNvPr>
          <p:cNvSpPr txBox="1"/>
          <p:nvPr/>
        </p:nvSpPr>
        <p:spPr>
          <a:xfrm>
            <a:off x="2449532" y="2661885"/>
            <a:ext cx="1090620" cy="336695"/>
          </a:xfrm>
          <a:prstGeom prst="rect">
            <a:avLst/>
          </a:prstGeom>
          <a:noFill/>
        </p:spPr>
        <p:txBody>
          <a:bodyPr wrap="square">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线上学习</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144" name="文本框 143">
            <a:extLst>
              <a:ext uri="{FF2B5EF4-FFF2-40B4-BE49-F238E27FC236}">
                <a16:creationId xmlns:a16="http://schemas.microsoft.com/office/drawing/2014/main" id="{10B0948D-1AAE-483E-8B6F-45C9CFDD2D68}"/>
              </a:ext>
            </a:extLst>
          </p:cNvPr>
          <p:cNvSpPr txBox="1"/>
          <p:nvPr/>
        </p:nvSpPr>
        <p:spPr>
          <a:xfrm>
            <a:off x="4273961" y="2678716"/>
            <a:ext cx="1164632" cy="336695"/>
          </a:xfrm>
          <a:prstGeom prst="rect">
            <a:avLst/>
          </a:prstGeom>
          <a:noFill/>
        </p:spPr>
        <p:txBody>
          <a:bodyPr wrap="square">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线下集训</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145" name="文本框 144">
            <a:extLst>
              <a:ext uri="{FF2B5EF4-FFF2-40B4-BE49-F238E27FC236}">
                <a16:creationId xmlns:a16="http://schemas.microsoft.com/office/drawing/2014/main" id="{1AB100D8-2D3F-4E13-89C2-E69C7B835A07}"/>
              </a:ext>
            </a:extLst>
          </p:cNvPr>
          <p:cNvSpPr txBox="1"/>
          <p:nvPr/>
        </p:nvSpPr>
        <p:spPr>
          <a:xfrm>
            <a:off x="5743149" y="2683859"/>
            <a:ext cx="1283663" cy="336695"/>
          </a:xfrm>
          <a:prstGeom prst="rect">
            <a:avLst/>
          </a:prstGeom>
          <a:noFill/>
        </p:spPr>
        <p:txBody>
          <a:bodyPr wrap="square">
            <a:spAutoFit/>
          </a:bodyPr>
          <a:lstStyle/>
          <a:p>
            <a:pPr>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rPr>
              <a:t>诊断级培训</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146" name="文本框 145">
            <a:extLst>
              <a:ext uri="{FF2B5EF4-FFF2-40B4-BE49-F238E27FC236}">
                <a16:creationId xmlns:a16="http://schemas.microsoft.com/office/drawing/2014/main" id="{9CE5DCCF-BA01-4FFD-A8D3-E5B211F5E74B}"/>
              </a:ext>
            </a:extLst>
          </p:cNvPr>
          <p:cNvSpPr txBox="1"/>
          <p:nvPr/>
        </p:nvSpPr>
        <p:spPr>
          <a:xfrm>
            <a:off x="842100" y="3256896"/>
            <a:ext cx="1025082" cy="307777"/>
          </a:xfrm>
          <a:prstGeom prst="rect">
            <a:avLst/>
          </a:prstGeom>
          <a:noFill/>
        </p:spPr>
        <p:txBody>
          <a:bodyPr wrap="square">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服务内容</a:t>
            </a:r>
            <a:endParaRPr lang="zh-CN" altLang="en-US" sz="1400" dirty="0">
              <a:solidFill>
                <a:schemeClr val="bg1"/>
              </a:solidFill>
            </a:endParaRPr>
          </a:p>
        </p:txBody>
      </p:sp>
      <p:sp>
        <p:nvSpPr>
          <p:cNvPr id="147" name="文本框 146">
            <a:extLst>
              <a:ext uri="{FF2B5EF4-FFF2-40B4-BE49-F238E27FC236}">
                <a16:creationId xmlns:a16="http://schemas.microsoft.com/office/drawing/2014/main" id="{2EEDF59D-A21C-4567-8FED-3B7B30453D8A}"/>
              </a:ext>
            </a:extLst>
          </p:cNvPr>
          <p:cNvSpPr txBox="1"/>
          <p:nvPr/>
        </p:nvSpPr>
        <p:spPr>
          <a:xfrm>
            <a:off x="2449532" y="3148922"/>
            <a:ext cx="1272882" cy="646331"/>
          </a:xfrm>
          <a:prstGeom prst="rect">
            <a:avLst/>
          </a:prstGeom>
          <a:noFill/>
        </p:spPr>
        <p:txBody>
          <a:bodyPr wrap="square">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线上视频</a:t>
            </a:r>
            <a:r>
              <a:rPr lang="en-US" altLang="zh-CN" sz="1200" dirty="0">
                <a:solidFill>
                  <a:schemeClr val="bg1"/>
                </a:solidFill>
                <a:latin typeface="微软雅黑" panose="020B0503020204020204" pitchFamily="34" charset="-122"/>
                <a:ea typeface="微软雅黑" panose="020B0503020204020204" pitchFamily="34" charset="-122"/>
              </a:rPr>
              <a:t>+</a:t>
            </a:r>
          </a:p>
          <a:p>
            <a:r>
              <a:rPr lang="zh-CN" altLang="en-US" sz="1200" dirty="0">
                <a:solidFill>
                  <a:schemeClr val="bg1"/>
                </a:solidFill>
                <a:latin typeface="微软雅黑" panose="020B0503020204020204" pitchFamily="34" charset="-122"/>
                <a:ea typeface="微软雅黑" panose="020B0503020204020204" pitchFamily="34" charset="-122"/>
              </a:rPr>
              <a:t>全面领导力</a:t>
            </a:r>
            <a:endParaRPr lang="en-US" altLang="zh-CN" sz="1200" dirty="0">
              <a:solidFill>
                <a:schemeClr val="bg1"/>
              </a:solidFill>
              <a:latin typeface="微软雅黑" panose="020B0503020204020204" pitchFamily="34" charset="-122"/>
              <a:ea typeface="微软雅黑" panose="020B0503020204020204" pitchFamily="34" charset="-122"/>
            </a:endParaRPr>
          </a:p>
          <a:p>
            <a:r>
              <a:rPr lang="zh-CN" altLang="en-US" sz="1200" dirty="0">
                <a:solidFill>
                  <a:schemeClr val="bg1"/>
                </a:solidFill>
                <a:latin typeface="微软雅黑" panose="020B0503020204020204" pitchFamily="34" charset="-122"/>
                <a:ea typeface="微软雅黑" panose="020B0503020204020204" pitchFamily="34" charset="-122"/>
              </a:rPr>
              <a:t>自主晋级手册</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148" name="文本框 147">
            <a:extLst>
              <a:ext uri="{FF2B5EF4-FFF2-40B4-BE49-F238E27FC236}">
                <a16:creationId xmlns:a16="http://schemas.microsoft.com/office/drawing/2014/main" id="{88F60370-8EA4-49EE-B7B3-C110BFD015BA}"/>
              </a:ext>
            </a:extLst>
          </p:cNvPr>
          <p:cNvSpPr txBox="1"/>
          <p:nvPr/>
        </p:nvSpPr>
        <p:spPr>
          <a:xfrm>
            <a:off x="4156497" y="3148924"/>
            <a:ext cx="1493493" cy="646331"/>
          </a:xfrm>
          <a:prstGeom prst="rect">
            <a:avLst/>
          </a:prstGeom>
          <a:noFill/>
        </p:spPr>
        <p:txBody>
          <a:bodyPr wrap="square">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全面领导力开发与赋能技巧培训</a:t>
            </a:r>
            <a:endParaRPr lang="en-US" altLang="zh-CN" sz="1200" dirty="0">
              <a:solidFill>
                <a:schemeClr val="bg1"/>
              </a:solidFill>
              <a:latin typeface="微软雅黑" panose="020B0503020204020204" pitchFamily="34" charset="-122"/>
              <a:ea typeface="微软雅黑" panose="020B0503020204020204" pitchFamily="34" charset="-122"/>
            </a:endParaRPr>
          </a:p>
          <a:p>
            <a:r>
              <a:rPr lang="zh-CN" altLang="en-US" sz="1200" dirty="0">
                <a:solidFill>
                  <a:schemeClr val="bg1"/>
                </a:solidFill>
                <a:latin typeface="微软雅黑" panose="020B0503020204020204" pitchFamily="34" charset="-122"/>
                <a:ea typeface="微软雅黑" panose="020B0503020204020204" pitchFamily="34" charset="-122"/>
              </a:rPr>
              <a:t>四能绩效达人训练</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149" name="文本框 148">
            <a:extLst>
              <a:ext uri="{FF2B5EF4-FFF2-40B4-BE49-F238E27FC236}">
                <a16:creationId xmlns:a16="http://schemas.microsoft.com/office/drawing/2014/main" id="{D587BC3F-4319-41D5-9801-021D7F51A96E}"/>
              </a:ext>
            </a:extLst>
          </p:cNvPr>
          <p:cNvSpPr txBox="1"/>
          <p:nvPr/>
        </p:nvSpPr>
        <p:spPr>
          <a:xfrm>
            <a:off x="5743149" y="3148923"/>
            <a:ext cx="2078488" cy="646331"/>
          </a:xfrm>
          <a:prstGeom prst="rect">
            <a:avLst/>
          </a:prstGeom>
          <a:noFill/>
        </p:spPr>
        <p:txBody>
          <a:bodyPr wrap="square">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战略执行力，转型升级</a:t>
            </a:r>
            <a:endParaRPr lang="en-US" altLang="zh-CN" sz="1200" dirty="0">
              <a:solidFill>
                <a:schemeClr val="bg1"/>
              </a:solidFill>
              <a:latin typeface="微软雅黑" panose="020B0503020204020204" pitchFamily="34" charset="-122"/>
              <a:ea typeface="微软雅黑" panose="020B0503020204020204" pitchFamily="34" charset="-122"/>
            </a:endParaRPr>
          </a:p>
          <a:p>
            <a:r>
              <a:rPr lang="zh-CN" altLang="en-US" sz="1200" dirty="0">
                <a:solidFill>
                  <a:schemeClr val="bg1"/>
                </a:solidFill>
                <a:latin typeface="微软雅黑" panose="020B0503020204020204" pitchFamily="34" charset="-122"/>
                <a:ea typeface="微软雅黑" panose="020B0503020204020204" pitchFamily="34" charset="-122"/>
              </a:rPr>
              <a:t>高效协同运营，竞争力打造</a:t>
            </a:r>
            <a:endParaRPr lang="en-US" altLang="zh-CN" sz="1200" dirty="0">
              <a:solidFill>
                <a:schemeClr val="bg1"/>
              </a:solidFill>
              <a:latin typeface="微软雅黑" panose="020B0503020204020204" pitchFamily="34" charset="-122"/>
              <a:ea typeface="微软雅黑" panose="020B0503020204020204" pitchFamily="34" charset="-122"/>
            </a:endParaRPr>
          </a:p>
          <a:p>
            <a:r>
              <a:rPr lang="zh-CN" altLang="en-US" sz="1200" dirty="0">
                <a:solidFill>
                  <a:schemeClr val="bg1"/>
                </a:solidFill>
                <a:latin typeface="微软雅黑" panose="020B0503020204020204" pitchFamily="34" charset="-122"/>
                <a:ea typeface="微软雅黑" panose="020B0503020204020204" pitchFamily="34" charset="-122"/>
              </a:rPr>
              <a:t>全面降本增效</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150" name="文本框 149">
            <a:extLst>
              <a:ext uri="{FF2B5EF4-FFF2-40B4-BE49-F238E27FC236}">
                <a16:creationId xmlns:a16="http://schemas.microsoft.com/office/drawing/2014/main" id="{2D971B9F-11E8-446A-BD7D-9A94AE814B89}"/>
              </a:ext>
            </a:extLst>
          </p:cNvPr>
          <p:cNvSpPr txBox="1"/>
          <p:nvPr/>
        </p:nvSpPr>
        <p:spPr>
          <a:xfrm>
            <a:off x="840019" y="4013280"/>
            <a:ext cx="1025082" cy="307777"/>
          </a:xfrm>
          <a:prstGeom prst="rect">
            <a:avLst/>
          </a:prstGeom>
          <a:noFill/>
        </p:spPr>
        <p:txBody>
          <a:bodyPr wrap="square">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提供价值</a:t>
            </a:r>
            <a:endParaRPr lang="zh-CN" altLang="en-US" sz="1400" dirty="0">
              <a:solidFill>
                <a:schemeClr val="bg1"/>
              </a:solidFill>
            </a:endParaRPr>
          </a:p>
        </p:txBody>
      </p:sp>
      <p:sp>
        <p:nvSpPr>
          <p:cNvPr id="151" name="文本框 150">
            <a:extLst>
              <a:ext uri="{FF2B5EF4-FFF2-40B4-BE49-F238E27FC236}">
                <a16:creationId xmlns:a16="http://schemas.microsoft.com/office/drawing/2014/main" id="{065A92DB-EBB8-49DA-9F9F-95B08918E4E5}"/>
              </a:ext>
            </a:extLst>
          </p:cNvPr>
          <p:cNvSpPr txBox="1"/>
          <p:nvPr/>
        </p:nvSpPr>
        <p:spPr>
          <a:xfrm>
            <a:off x="2306673" y="4013280"/>
            <a:ext cx="1623281" cy="830997"/>
          </a:xfrm>
          <a:prstGeom prst="rect">
            <a:avLst/>
          </a:prstGeom>
          <a:noFill/>
        </p:spPr>
        <p:txBody>
          <a:bodyPr wrap="square">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搭建个人自主学习晋级系统，自主测评，自主学习</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自主实践，自主晋级</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152" name="文本框 151">
            <a:extLst>
              <a:ext uri="{FF2B5EF4-FFF2-40B4-BE49-F238E27FC236}">
                <a16:creationId xmlns:a16="http://schemas.microsoft.com/office/drawing/2014/main" id="{ABE5D144-A0D2-4DF4-9E3D-C3A0DAC3F161}"/>
              </a:ext>
            </a:extLst>
          </p:cNvPr>
          <p:cNvSpPr txBox="1"/>
          <p:nvPr/>
        </p:nvSpPr>
        <p:spPr>
          <a:xfrm>
            <a:off x="4119868" y="3971076"/>
            <a:ext cx="1623281" cy="830997"/>
          </a:xfrm>
          <a:prstGeom prst="rect">
            <a:avLst/>
          </a:prstGeom>
          <a:noFill/>
        </p:spPr>
        <p:txBody>
          <a:bodyPr wrap="square">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高效运作上级教练系统，统一领导力开发思想和行动，打造绩效达人和规模领导力</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153" name="文本框 152">
            <a:extLst>
              <a:ext uri="{FF2B5EF4-FFF2-40B4-BE49-F238E27FC236}">
                <a16:creationId xmlns:a16="http://schemas.microsoft.com/office/drawing/2014/main" id="{1CC384C0-8414-4659-A855-245982270138}"/>
              </a:ext>
            </a:extLst>
          </p:cNvPr>
          <p:cNvSpPr txBox="1"/>
          <p:nvPr/>
        </p:nvSpPr>
        <p:spPr>
          <a:xfrm>
            <a:off x="5743149" y="3984886"/>
            <a:ext cx="1928119" cy="830997"/>
          </a:xfrm>
          <a:prstGeom prst="rect">
            <a:avLst/>
          </a:prstGeom>
          <a:noFill/>
        </p:spPr>
        <p:txBody>
          <a:bodyPr wrap="square">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以战略执行力建设为龙头，开发各项组织能力，在创一流指标中提升企业绩效和竞争力</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154" name="Oval 3">
            <a:extLst>
              <a:ext uri="{FF2B5EF4-FFF2-40B4-BE49-F238E27FC236}">
                <a16:creationId xmlns:a16="http://schemas.microsoft.com/office/drawing/2014/main" id="{10726CF4-C87F-442C-BE64-944BD9386019}"/>
              </a:ext>
            </a:extLst>
          </p:cNvPr>
          <p:cNvSpPr>
            <a:spLocks noChangeArrowheads="1"/>
          </p:cNvSpPr>
          <p:nvPr/>
        </p:nvSpPr>
        <p:spPr bwMode="auto">
          <a:xfrm>
            <a:off x="2379505" y="759167"/>
            <a:ext cx="1801577" cy="998838"/>
          </a:xfrm>
          <a:prstGeom prst="ellipse">
            <a:avLst/>
          </a:prstGeom>
          <a:solidFill>
            <a:srgbClr val="45B1D2">
              <a:alpha val="20000"/>
            </a:srgbClr>
          </a:solidFill>
          <a:ln>
            <a:gradFill flip="none" rotWithShape="1">
              <a:gsLst>
                <a:gs pos="0">
                  <a:srgbClr val="A3F2FD"/>
                </a:gs>
                <a:gs pos="100000">
                  <a:srgbClr val="45B1D2"/>
                </a:gs>
              </a:gsLst>
              <a:lin ang="2700000" scaled="1"/>
              <a:tileRect/>
            </a:gradFill>
          </a:ln>
          <a:effectLst>
            <a:glow rad="139700">
              <a:schemeClr val="accent5">
                <a:satMod val="175000"/>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FFC000"/>
                </a:solidFill>
                <a:latin typeface="微软雅黑" panose="020B0503020204020204" pitchFamily="34" charset="-122"/>
                <a:ea typeface="微软雅黑" panose="020B0503020204020204" pitchFamily="34" charset="-122"/>
              </a:rPr>
              <a:t>个人</a:t>
            </a:r>
            <a:endParaRPr lang="en-US" altLang="zh-CN" sz="2000" dirty="0">
              <a:solidFill>
                <a:srgbClr val="FFC000"/>
              </a:solidFill>
              <a:latin typeface="微软雅黑" panose="020B0503020204020204" pitchFamily="34" charset="-122"/>
              <a:ea typeface="微软雅黑" panose="020B0503020204020204" pitchFamily="34" charset="-122"/>
            </a:endParaRPr>
          </a:p>
          <a:p>
            <a:pPr algn="ctr"/>
            <a:r>
              <a:rPr lang="zh-CN" altLang="en-US" sz="2000" dirty="0">
                <a:solidFill>
                  <a:srgbClr val="FFC000"/>
                </a:solidFill>
                <a:latin typeface="微软雅黑" panose="020B0503020204020204" pitchFamily="34" charset="-122"/>
                <a:ea typeface="微软雅黑" panose="020B0503020204020204" pitchFamily="34" charset="-122"/>
              </a:rPr>
              <a:t>自学</a:t>
            </a:r>
            <a:endParaRPr lang="zh-CN" altLang="zh-CN" sz="2000" dirty="0">
              <a:solidFill>
                <a:srgbClr val="FFC000"/>
              </a:solidFill>
              <a:latin typeface="微软雅黑" panose="020B0503020204020204" pitchFamily="34" charset="-122"/>
              <a:ea typeface="微软雅黑" panose="020B0503020204020204" pitchFamily="34" charset="-122"/>
            </a:endParaRPr>
          </a:p>
        </p:txBody>
      </p:sp>
      <p:sp>
        <p:nvSpPr>
          <p:cNvPr id="155" name="Oval 4">
            <a:extLst>
              <a:ext uri="{FF2B5EF4-FFF2-40B4-BE49-F238E27FC236}">
                <a16:creationId xmlns:a16="http://schemas.microsoft.com/office/drawing/2014/main" id="{BD36EDD7-65EC-49C1-9237-B32FCAB4BE0A}"/>
              </a:ext>
            </a:extLst>
          </p:cNvPr>
          <p:cNvSpPr>
            <a:spLocks noChangeArrowheads="1"/>
          </p:cNvSpPr>
          <p:nvPr/>
        </p:nvSpPr>
        <p:spPr bwMode="auto">
          <a:xfrm>
            <a:off x="3848413" y="762124"/>
            <a:ext cx="1801577" cy="998838"/>
          </a:xfrm>
          <a:prstGeom prst="ellipse">
            <a:avLst/>
          </a:prstGeom>
          <a:solidFill>
            <a:srgbClr val="45B1D2">
              <a:alpha val="20000"/>
            </a:srgbClr>
          </a:solidFill>
          <a:ln>
            <a:gradFill flip="none" rotWithShape="1">
              <a:gsLst>
                <a:gs pos="0">
                  <a:srgbClr val="A3F2FD"/>
                </a:gs>
                <a:gs pos="100000">
                  <a:srgbClr val="45B1D2"/>
                </a:gs>
              </a:gsLst>
              <a:lin ang="2700000" scaled="1"/>
              <a:tileRect/>
            </a:gradFill>
          </a:ln>
          <a:effectLst>
            <a:glow rad="139700">
              <a:schemeClr val="accent5">
                <a:satMod val="175000"/>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FFC000"/>
                </a:solidFill>
                <a:latin typeface="微软雅黑" panose="020B0503020204020204" pitchFamily="34" charset="-122"/>
                <a:ea typeface="微软雅黑" panose="020B0503020204020204" pitchFamily="34" charset="-122"/>
              </a:rPr>
              <a:t>上级</a:t>
            </a:r>
            <a:endParaRPr lang="en-US" altLang="zh-CN" sz="2000" dirty="0">
              <a:solidFill>
                <a:srgbClr val="FFC000"/>
              </a:solidFill>
              <a:latin typeface="微软雅黑" panose="020B0503020204020204" pitchFamily="34" charset="-122"/>
              <a:ea typeface="微软雅黑" panose="020B0503020204020204" pitchFamily="34" charset="-122"/>
            </a:endParaRPr>
          </a:p>
          <a:p>
            <a:pPr algn="ctr"/>
            <a:r>
              <a:rPr lang="zh-CN" altLang="en-US" sz="2000" dirty="0">
                <a:solidFill>
                  <a:srgbClr val="FFC000"/>
                </a:solidFill>
                <a:latin typeface="微软雅黑" panose="020B0503020204020204" pitchFamily="34" charset="-122"/>
                <a:ea typeface="微软雅黑" panose="020B0503020204020204" pitchFamily="34" charset="-122"/>
              </a:rPr>
              <a:t>教练</a:t>
            </a:r>
            <a:endParaRPr lang="zh-CN" altLang="zh-CN" sz="2000" dirty="0">
              <a:solidFill>
                <a:srgbClr val="FFC000"/>
              </a:solidFill>
              <a:latin typeface="微软雅黑" panose="020B0503020204020204" pitchFamily="34" charset="-122"/>
              <a:ea typeface="微软雅黑" panose="020B0503020204020204" pitchFamily="34" charset="-122"/>
            </a:endParaRPr>
          </a:p>
        </p:txBody>
      </p:sp>
      <p:sp>
        <p:nvSpPr>
          <p:cNvPr id="156" name="Oval 6">
            <a:extLst>
              <a:ext uri="{FF2B5EF4-FFF2-40B4-BE49-F238E27FC236}">
                <a16:creationId xmlns:a16="http://schemas.microsoft.com/office/drawing/2014/main" id="{2A623613-F664-4C9D-AB6B-9BA001EE2C51}"/>
              </a:ext>
            </a:extLst>
          </p:cNvPr>
          <p:cNvSpPr>
            <a:spLocks noChangeArrowheads="1"/>
          </p:cNvSpPr>
          <p:nvPr/>
        </p:nvSpPr>
        <p:spPr bwMode="auto">
          <a:xfrm>
            <a:off x="5332644" y="762127"/>
            <a:ext cx="1801577" cy="998838"/>
          </a:xfrm>
          <a:prstGeom prst="ellipse">
            <a:avLst/>
          </a:prstGeom>
          <a:solidFill>
            <a:srgbClr val="45B1D2">
              <a:alpha val="20000"/>
            </a:srgbClr>
          </a:solidFill>
          <a:ln>
            <a:gradFill flip="none" rotWithShape="1">
              <a:gsLst>
                <a:gs pos="0">
                  <a:srgbClr val="A3F2FD"/>
                </a:gs>
                <a:gs pos="100000">
                  <a:srgbClr val="45B1D2"/>
                </a:gs>
              </a:gsLst>
              <a:lin ang="2700000" scaled="1"/>
              <a:tileRect/>
            </a:gradFill>
          </a:ln>
          <a:effectLst>
            <a:glow rad="139700">
              <a:schemeClr val="accent5">
                <a:satMod val="175000"/>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FFC000"/>
                </a:solidFill>
                <a:latin typeface="微软雅黑" panose="020B0503020204020204" pitchFamily="34" charset="-122"/>
                <a:ea typeface="微软雅黑" panose="020B0503020204020204" pitchFamily="34" charset="-122"/>
              </a:rPr>
              <a:t>开发</a:t>
            </a:r>
            <a:endParaRPr lang="en-US" altLang="zh-CN" sz="2000" dirty="0">
              <a:solidFill>
                <a:srgbClr val="FFC000"/>
              </a:solidFill>
              <a:latin typeface="微软雅黑" panose="020B0503020204020204" pitchFamily="34" charset="-122"/>
              <a:ea typeface="微软雅黑" panose="020B0503020204020204" pitchFamily="34" charset="-122"/>
            </a:endParaRPr>
          </a:p>
          <a:p>
            <a:pPr algn="ctr"/>
            <a:r>
              <a:rPr lang="zh-CN" altLang="en-US" sz="2000" dirty="0">
                <a:solidFill>
                  <a:srgbClr val="FFC000"/>
                </a:solidFill>
                <a:latin typeface="微软雅黑" panose="020B0503020204020204" pitchFamily="34" charset="-122"/>
                <a:ea typeface="微软雅黑" panose="020B0503020204020204" pitchFamily="34" charset="-122"/>
              </a:rPr>
              <a:t>支持</a:t>
            </a:r>
            <a:endParaRPr lang="zh-CN" altLang="zh-CN" sz="2000" dirty="0">
              <a:solidFill>
                <a:srgbClr val="FFC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cBhvr additive="base">
                                        <p:cTn id="7" dur="500" fill="hold"/>
                                        <p:tgtEl>
                                          <p:spTgt spid="137"/>
                                        </p:tgtEl>
                                        <p:attrNameLst>
                                          <p:attrName>ppt_x</p:attrName>
                                        </p:attrNameLst>
                                      </p:cBhvr>
                                      <p:tavLst>
                                        <p:tav tm="0">
                                          <p:val>
                                            <p:strVal val="0-#ppt_w/2"/>
                                          </p:val>
                                        </p:tav>
                                        <p:tav tm="100000">
                                          <p:val>
                                            <p:strVal val="#ppt_x"/>
                                          </p:val>
                                        </p:tav>
                                      </p:tavLst>
                                    </p:anim>
                                    <p:anim calcmode="lin" valueType="num">
                                      <p:cBhvr additive="base">
                                        <p:cTn id="8" dur="500" fill="hold"/>
                                        <p:tgtEl>
                                          <p:spTgt spid="13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8"/>
                                        </p:tgtEl>
                                        <p:attrNameLst>
                                          <p:attrName>style.visibility</p:attrName>
                                        </p:attrNameLst>
                                      </p:cBhvr>
                                      <p:to>
                                        <p:strVal val="visible"/>
                                      </p:to>
                                    </p:set>
                                    <p:anim calcmode="lin" valueType="num">
                                      <p:cBhvr additive="base">
                                        <p:cTn id="11" dur="500" fill="hold"/>
                                        <p:tgtEl>
                                          <p:spTgt spid="138"/>
                                        </p:tgtEl>
                                        <p:attrNameLst>
                                          <p:attrName>ppt_x</p:attrName>
                                        </p:attrNameLst>
                                      </p:cBhvr>
                                      <p:tavLst>
                                        <p:tav tm="0">
                                          <p:val>
                                            <p:strVal val="0-#ppt_w/2"/>
                                          </p:val>
                                        </p:tav>
                                        <p:tav tm="100000">
                                          <p:val>
                                            <p:strVal val="#ppt_x"/>
                                          </p:val>
                                        </p:tav>
                                      </p:tavLst>
                                    </p:anim>
                                    <p:anim calcmode="lin" valueType="num">
                                      <p:cBhvr additive="base">
                                        <p:cTn id="12" dur="500" fill="hold"/>
                                        <p:tgtEl>
                                          <p:spTgt spid="13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2"/>
                                        </p:tgtEl>
                                        <p:attrNameLst>
                                          <p:attrName>style.visibility</p:attrName>
                                        </p:attrNameLst>
                                      </p:cBhvr>
                                      <p:to>
                                        <p:strVal val="visible"/>
                                      </p:to>
                                    </p:set>
                                    <p:anim calcmode="lin" valueType="num">
                                      <p:cBhvr additive="base">
                                        <p:cTn id="15" dur="500" fill="hold"/>
                                        <p:tgtEl>
                                          <p:spTgt spid="142"/>
                                        </p:tgtEl>
                                        <p:attrNameLst>
                                          <p:attrName>ppt_x</p:attrName>
                                        </p:attrNameLst>
                                      </p:cBhvr>
                                      <p:tavLst>
                                        <p:tav tm="0">
                                          <p:val>
                                            <p:strVal val="0-#ppt_w/2"/>
                                          </p:val>
                                        </p:tav>
                                        <p:tav tm="100000">
                                          <p:val>
                                            <p:strVal val="#ppt_x"/>
                                          </p:val>
                                        </p:tav>
                                      </p:tavLst>
                                    </p:anim>
                                    <p:anim calcmode="lin" valueType="num">
                                      <p:cBhvr additive="base">
                                        <p:cTn id="16" dur="500" fill="hold"/>
                                        <p:tgtEl>
                                          <p:spTgt spid="14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6"/>
                                        </p:tgtEl>
                                        <p:attrNameLst>
                                          <p:attrName>style.visibility</p:attrName>
                                        </p:attrNameLst>
                                      </p:cBhvr>
                                      <p:to>
                                        <p:strVal val="visible"/>
                                      </p:to>
                                    </p:set>
                                    <p:anim calcmode="lin" valueType="num">
                                      <p:cBhvr additive="base">
                                        <p:cTn id="19" dur="500" fill="hold"/>
                                        <p:tgtEl>
                                          <p:spTgt spid="146"/>
                                        </p:tgtEl>
                                        <p:attrNameLst>
                                          <p:attrName>ppt_x</p:attrName>
                                        </p:attrNameLst>
                                      </p:cBhvr>
                                      <p:tavLst>
                                        <p:tav tm="0">
                                          <p:val>
                                            <p:strVal val="0-#ppt_w/2"/>
                                          </p:val>
                                        </p:tav>
                                        <p:tav tm="100000">
                                          <p:val>
                                            <p:strVal val="#ppt_x"/>
                                          </p:val>
                                        </p:tav>
                                      </p:tavLst>
                                    </p:anim>
                                    <p:anim calcmode="lin" valueType="num">
                                      <p:cBhvr additive="base">
                                        <p:cTn id="20" dur="500" fill="hold"/>
                                        <p:tgtEl>
                                          <p:spTgt spid="14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0"/>
                                        </p:tgtEl>
                                        <p:attrNameLst>
                                          <p:attrName>style.visibility</p:attrName>
                                        </p:attrNameLst>
                                      </p:cBhvr>
                                      <p:to>
                                        <p:strVal val="visible"/>
                                      </p:to>
                                    </p:set>
                                    <p:anim calcmode="lin" valueType="num">
                                      <p:cBhvr additive="base">
                                        <p:cTn id="23" dur="500" fill="hold"/>
                                        <p:tgtEl>
                                          <p:spTgt spid="150"/>
                                        </p:tgtEl>
                                        <p:attrNameLst>
                                          <p:attrName>ppt_x</p:attrName>
                                        </p:attrNameLst>
                                      </p:cBhvr>
                                      <p:tavLst>
                                        <p:tav tm="0">
                                          <p:val>
                                            <p:strVal val="0-#ppt_w/2"/>
                                          </p:val>
                                        </p:tav>
                                        <p:tav tm="100000">
                                          <p:val>
                                            <p:strVal val="#ppt_x"/>
                                          </p:val>
                                        </p:tav>
                                      </p:tavLst>
                                    </p:anim>
                                    <p:anim calcmode="lin" valueType="num">
                                      <p:cBhvr additive="base">
                                        <p:cTn id="24" dur="500" fill="hold"/>
                                        <p:tgtEl>
                                          <p:spTgt spid="150"/>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54"/>
                                        </p:tgtEl>
                                        <p:attrNameLst>
                                          <p:attrName>style.visibility</p:attrName>
                                        </p:attrNameLst>
                                      </p:cBhvr>
                                      <p:to>
                                        <p:strVal val="visible"/>
                                      </p:to>
                                    </p:set>
                                    <p:anim calcmode="lin" valueType="num">
                                      <p:cBhvr>
                                        <p:cTn id="28" dur="500" fill="hold"/>
                                        <p:tgtEl>
                                          <p:spTgt spid="154"/>
                                        </p:tgtEl>
                                        <p:attrNameLst>
                                          <p:attrName>ppt_w</p:attrName>
                                        </p:attrNameLst>
                                      </p:cBhvr>
                                      <p:tavLst>
                                        <p:tav tm="0">
                                          <p:val>
                                            <p:fltVal val="0"/>
                                          </p:val>
                                        </p:tav>
                                        <p:tav tm="100000">
                                          <p:val>
                                            <p:strVal val="#ppt_w"/>
                                          </p:val>
                                        </p:tav>
                                      </p:tavLst>
                                    </p:anim>
                                    <p:anim calcmode="lin" valueType="num">
                                      <p:cBhvr>
                                        <p:cTn id="29" dur="500" fill="hold"/>
                                        <p:tgtEl>
                                          <p:spTgt spid="154"/>
                                        </p:tgtEl>
                                        <p:attrNameLst>
                                          <p:attrName>ppt_h</p:attrName>
                                        </p:attrNameLst>
                                      </p:cBhvr>
                                      <p:tavLst>
                                        <p:tav tm="0">
                                          <p:val>
                                            <p:fltVal val="0"/>
                                          </p:val>
                                        </p:tav>
                                        <p:tav tm="100000">
                                          <p:val>
                                            <p:strVal val="#ppt_h"/>
                                          </p:val>
                                        </p:tav>
                                      </p:tavLst>
                                    </p:anim>
                                    <p:animEffect>
                                      <p:cBhvr>
                                        <p:cTn id="30" dur="500"/>
                                        <p:tgtEl>
                                          <p:spTgt spid="154"/>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55"/>
                                        </p:tgtEl>
                                        <p:attrNameLst>
                                          <p:attrName>style.visibility</p:attrName>
                                        </p:attrNameLst>
                                      </p:cBhvr>
                                      <p:to>
                                        <p:strVal val="visible"/>
                                      </p:to>
                                    </p:set>
                                    <p:anim calcmode="lin" valueType="num">
                                      <p:cBhvr>
                                        <p:cTn id="34" dur="500" fill="hold"/>
                                        <p:tgtEl>
                                          <p:spTgt spid="155"/>
                                        </p:tgtEl>
                                        <p:attrNameLst>
                                          <p:attrName>ppt_w</p:attrName>
                                        </p:attrNameLst>
                                      </p:cBhvr>
                                      <p:tavLst>
                                        <p:tav tm="0">
                                          <p:val>
                                            <p:fltVal val="0"/>
                                          </p:val>
                                        </p:tav>
                                        <p:tav tm="100000">
                                          <p:val>
                                            <p:strVal val="#ppt_w"/>
                                          </p:val>
                                        </p:tav>
                                      </p:tavLst>
                                    </p:anim>
                                    <p:anim calcmode="lin" valueType="num">
                                      <p:cBhvr>
                                        <p:cTn id="35" dur="500" fill="hold"/>
                                        <p:tgtEl>
                                          <p:spTgt spid="155"/>
                                        </p:tgtEl>
                                        <p:attrNameLst>
                                          <p:attrName>ppt_h</p:attrName>
                                        </p:attrNameLst>
                                      </p:cBhvr>
                                      <p:tavLst>
                                        <p:tav tm="0">
                                          <p:val>
                                            <p:fltVal val="0"/>
                                          </p:val>
                                        </p:tav>
                                        <p:tav tm="100000">
                                          <p:val>
                                            <p:strVal val="#ppt_h"/>
                                          </p:val>
                                        </p:tav>
                                      </p:tavLst>
                                    </p:anim>
                                    <p:animEffect>
                                      <p:cBhvr>
                                        <p:cTn id="36" dur="500"/>
                                        <p:tgtEl>
                                          <p:spTgt spid="155"/>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56"/>
                                        </p:tgtEl>
                                        <p:attrNameLst>
                                          <p:attrName>style.visibility</p:attrName>
                                        </p:attrNameLst>
                                      </p:cBhvr>
                                      <p:to>
                                        <p:strVal val="visible"/>
                                      </p:to>
                                    </p:set>
                                    <p:anim calcmode="lin" valueType="num">
                                      <p:cBhvr>
                                        <p:cTn id="40" dur="500" fill="hold"/>
                                        <p:tgtEl>
                                          <p:spTgt spid="156"/>
                                        </p:tgtEl>
                                        <p:attrNameLst>
                                          <p:attrName>ppt_w</p:attrName>
                                        </p:attrNameLst>
                                      </p:cBhvr>
                                      <p:tavLst>
                                        <p:tav tm="0">
                                          <p:val>
                                            <p:fltVal val="0"/>
                                          </p:val>
                                        </p:tav>
                                        <p:tav tm="100000">
                                          <p:val>
                                            <p:strVal val="#ppt_w"/>
                                          </p:val>
                                        </p:tav>
                                      </p:tavLst>
                                    </p:anim>
                                    <p:anim calcmode="lin" valueType="num">
                                      <p:cBhvr>
                                        <p:cTn id="41" dur="500" fill="hold"/>
                                        <p:tgtEl>
                                          <p:spTgt spid="156"/>
                                        </p:tgtEl>
                                        <p:attrNameLst>
                                          <p:attrName>ppt_h</p:attrName>
                                        </p:attrNameLst>
                                      </p:cBhvr>
                                      <p:tavLst>
                                        <p:tav tm="0">
                                          <p:val>
                                            <p:fltVal val="0"/>
                                          </p:val>
                                        </p:tav>
                                        <p:tav tm="100000">
                                          <p:val>
                                            <p:strVal val="#ppt_h"/>
                                          </p:val>
                                        </p:tav>
                                      </p:tavLst>
                                    </p:anim>
                                    <p:animEffect>
                                      <p:cBhvr>
                                        <p:cTn id="42" dur="500"/>
                                        <p:tgtEl>
                                          <p:spTgt spid="156"/>
                                        </p:tgtEl>
                                      </p:cBhvr>
                                    </p:animEffect>
                                  </p:childTnLst>
                                </p:cTn>
                              </p:par>
                            </p:childTnLst>
                          </p:cTn>
                        </p:par>
                        <p:par>
                          <p:cTn id="43" fill="hold">
                            <p:stCondLst>
                              <p:cond delay="2000"/>
                            </p:stCondLst>
                            <p:childTnLst>
                              <p:par>
                                <p:cTn id="44" presetID="2" presetClass="entr" presetSubtype="4" fill="hold" grpId="0" nodeType="afterEffect">
                                  <p:stCondLst>
                                    <p:cond delay="0"/>
                                  </p:stCondLst>
                                  <p:childTnLst>
                                    <p:set>
                                      <p:cBhvr>
                                        <p:cTn id="45" dur="1" fill="hold">
                                          <p:stCondLst>
                                            <p:cond delay="0"/>
                                          </p:stCondLst>
                                        </p:cTn>
                                        <p:tgtEl>
                                          <p:spTgt spid="139"/>
                                        </p:tgtEl>
                                        <p:attrNameLst>
                                          <p:attrName>style.visibility</p:attrName>
                                        </p:attrNameLst>
                                      </p:cBhvr>
                                      <p:to>
                                        <p:strVal val="visible"/>
                                      </p:to>
                                    </p:set>
                                    <p:anim calcmode="lin" valueType="num">
                                      <p:cBhvr additive="base">
                                        <p:cTn id="46" dur="500" fill="hold"/>
                                        <p:tgtEl>
                                          <p:spTgt spid="139"/>
                                        </p:tgtEl>
                                        <p:attrNameLst>
                                          <p:attrName>ppt_x</p:attrName>
                                        </p:attrNameLst>
                                      </p:cBhvr>
                                      <p:tavLst>
                                        <p:tav tm="0">
                                          <p:val>
                                            <p:strVal val="#ppt_x"/>
                                          </p:val>
                                        </p:tav>
                                        <p:tav tm="100000">
                                          <p:val>
                                            <p:strVal val="#ppt_x"/>
                                          </p:val>
                                        </p:tav>
                                      </p:tavLst>
                                    </p:anim>
                                    <p:anim calcmode="lin" valueType="num">
                                      <p:cBhvr additive="base">
                                        <p:cTn id="47" dur="500" fill="hold"/>
                                        <p:tgtEl>
                                          <p:spTgt spid="139"/>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2" presetClass="entr" presetSubtype="4" fill="hold" grpId="0" nodeType="afterEffect">
                                  <p:stCondLst>
                                    <p:cond delay="0"/>
                                  </p:stCondLst>
                                  <p:childTnLst>
                                    <p:set>
                                      <p:cBhvr>
                                        <p:cTn id="50" dur="1" fill="hold">
                                          <p:stCondLst>
                                            <p:cond delay="0"/>
                                          </p:stCondLst>
                                        </p:cTn>
                                        <p:tgtEl>
                                          <p:spTgt spid="140"/>
                                        </p:tgtEl>
                                        <p:attrNameLst>
                                          <p:attrName>style.visibility</p:attrName>
                                        </p:attrNameLst>
                                      </p:cBhvr>
                                      <p:to>
                                        <p:strVal val="visible"/>
                                      </p:to>
                                    </p:set>
                                    <p:anim calcmode="lin" valueType="num">
                                      <p:cBhvr additive="base">
                                        <p:cTn id="51" dur="500" fill="hold"/>
                                        <p:tgtEl>
                                          <p:spTgt spid="140"/>
                                        </p:tgtEl>
                                        <p:attrNameLst>
                                          <p:attrName>ppt_x</p:attrName>
                                        </p:attrNameLst>
                                      </p:cBhvr>
                                      <p:tavLst>
                                        <p:tav tm="0">
                                          <p:val>
                                            <p:strVal val="#ppt_x"/>
                                          </p:val>
                                        </p:tav>
                                        <p:tav tm="100000">
                                          <p:val>
                                            <p:strVal val="#ppt_x"/>
                                          </p:val>
                                        </p:tav>
                                      </p:tavLst>
                                    </p:anim>
                                    <p:anim calcmode="lin" valueType="num">
                                      <p:cBhvr additive="base">
                                        <p:cTn id="52" dur="500" fill="hold"/>
                                        <p:tgtEl>
                                          <p:spTgt spid="140"/>
                                        </p:tgtEl>
                                        <p:attrNameLst>
                                          <p:attrName>ppt_y</p:attrName>
                                        </p:attrNameLst>
                                      </p:cBhvr>
                                      <p:tavLst>
                                        <p:tav tm="0">
                                          <p:val>
                                            <p:strVal val="1+#ppt_h/2"/>
                                          </p:val>
                                        </p:tav>
                                        <p:tav tm="100000">
                                          <p:val>
                                            <p:strVal val="#ppt_y"/>
                                          </p:val>
                                        </p:tav>
                                      </p:tavLst>
                                    </p:anim>
                                  </p:childTnLst>
                                </p:cTn>
                              </p:par>
                            </p:childTnLst>
                          </p:cTn>
                        </p:par>
                        <p:par>
                          <p:cTn id="53" fill="hold">
                            <p:stCondLst>
                              <p:cond delay="3000"/>
                            </p:stCondLst>
                            <p:childTnLst>
                              <p:par>
                                <p:cTn id="54" presetID="2" presetClass="entr" presetSubtype="4" fill="hold" grpId="0" nodeType="afterEffect">
                                  <p:stCondLst>
                                    <p:cond delay="0"/>
                                  </p:stCondLst>
                                  <p:childTnLst>
                                    <p:set>
                                      <p:cBhvr>
                                        <p:cTn id="55" dur="1" fill="hold">
                                          <p:stCondLst>
                                            <p:cond delay="0"/>
                                          </p:stCondLst>
                                        </p:cTn>
                                        <p:tgtEl>
                                          <p:spTgt spid="141"/>
                                        </p:tgtEl>
                                        <p:attrNameLst>
                                          <p:attrName>style.visibility</p:attrName>
                                        </p:attrNameLst>
                                      </p:cBhvr>
                                      <p:to>
                                        <p:strVal val="visible"/>
                                      </p:to>
                                    </p:set>
                                    <p:anim calcmode="lin" valueType="num">
                                      <p:cBhvr additive="base">
                                        <p:cTn id="56" dur="500" fill="hold"/>
                                        <p:tgtEl>
                                          <p:spTgt spid="141"/>
                                        </p:tgtEl>
                                        <p:attrNameLst>
                                          <p:attrName>ppt_x</p:attrName>
                                        </p:attrNameLst>
                                      </p:cBhvr>
                                      <p:tavLst>
                                        <p:tav tm="0">
                                          <p:val>
                                            <p:strVal val="#ppt_x"/>
                                          </p:val>
                                        </p:tav>
                                        <p:tav tm="100000">
                                          <p:val>
                                            <p:strVal val="#ppt_x"/>
                                          </p:val>
                                        </p:tav>
                                      </p:tavLst>
                                    </p:anim>
                                    <p:anim calcmode="lin" valueType="num">
                                      <p:cBhvr additive="base">
                                        <p:cTn id="57" dur="500" fill="hold"/>
                                        <p:tgtEl>
                                          <p:spTgt spid="141"/>
                                        </p:tgtEl>
                                        <p:attrNameLst>
                                          <p:attrName>ppt_y</p:attrName>
                                        </p:attrNameLst>
                                      </p:cBhvr>
                                      <p:tavLst>
                                        <p:tav tm="0">
                                          <p:val>
                                            <p:strVal val="1+#ppt_h/2"/>
                                          </p:val>
                                        </p:tav>
                                        <p:tav tm="100000">
                                          <p:val>
                                            <p:strVal val="#ppt_y"/>
                                          </p:val>
                                        </p:tav>
                                      </p:tavLst>
                                    </p:anim>
                                  </p:childTnLst>
                                </p:cTn>
                              </p:par>
                            </p:childTnLst>
                          </p:cTn>
                        </p:par>
                        <p:par>
                          <p:cTn id="58" fill="hold">
                            <p:stCondLst>
                              <p:cond delay="3500"/>
                            </p:stCondLst>
                            <p:childTnLst>
                              <p:par>
                                <p:cTn id="59" presetID="2" presetClass="entr" presetSubtype="4" fill="hold" grpId="0" nodeType="afterEffect">
                                  <p:stCondLst>
                                    <p:cond delay="0"/>
                                  </p:stCondLst>
                                  <p:childTnLst>
                                    <p:set>
                                      <p:cBhvr>
                                        <p:cTn id="60" dur="1" fill="hold">
                                          <p:stCondLst>
                                            <p:cond delay="0"/>
                                          </p:stCondLst>
                                        </p:cTn>
                                        <p:tgtEl>
                                          <p:spTgt spid="143"/>
                                        </p:tgtEl>
                                        <p:attrNameLst>
                                          <p:attrName>style.visibility</p:attrName>
                                        </p:attrNameLst>
                                      </p:cBhvr>
                                      <p:to>
                                        <p:strVal val="visible"/>
                                      </p:to>
                                    </p:set>
                                    <p:anim calcmode="lin" valueType="num">
                                      <p:cBhvr additive="base">
                                        <p:cTn id="61" dur="500" fill="hold"/>
                                        <p:tgtEl>
                                          <p:spTgt spid="143"/>
                                        </p:tgtEl>
                                        <p:attrNameLst>
                                          <p:attrName>ppt_x</p:attrName>
                                        </p:attrNameLst>
                                      </p:cBhvr>
                                      <p:tavLst>
                                        <p:tav tm="0">
                                          <p:val>
                                            <p:strVal val="#ppt_x"/>
                                          </p:val>
                                        </p:tav>
                                        <p:tav tm="100000">
                                          <p:val>
                                            <p:strVal val="#ppt_x"/>
                                          </p:val>
                                        </p:tav>
                                      </p:tavLst>
                                    </p:anim>
                                    <p:anim calcmode="lin" valueType="num">
                                      <p:cBhvr additive="base">
                                        <p:cTn id="62" dur="500" fill="hold"/>
                                        <p:tgtEl>
                                          <p:spTgt spid="143"/>
                                        </p:tgtEl>
                                        <p:attrNameLst>
                                          <p:attrName>ppt_y</p:attrName>
                                        </p:attrNameLst>
                                      </p:cBhvr>
                                      <p:tavLst>
                                        <p:tav tm="0">
                                          <p:val>
                                            <p:strVal val="1+#ppt_h/2"/>
                                          </p:val>
                                        </p:tav>
                                        <p:tav tm="100000">
                                          <p:val>
                                            <p:strVal val="#ppt_y"/>
                                          </p:val>
                                        </p:tav>
                                      </p:tavLst>
                                    </p:anim>
                                  </p:childTnLst>
                                </p:cTn>
                              </p:par>
                            </p:childTnLst>
                          </p:cTn>
                        </p:par>
                        <p:par>
                          <p:cTn id="63" fill="hold">
                            <p:stCondLst>
                              <p:cond delay="4000"/>
                            </p:stCondLst>
                            <p:childTnLst>
                              <p:par>
                                <p:cTn id="64" presetID="2" presetClass="entr" presetSubtype="4" fill="hold" grpId="0" nodeType="afterEffect">
                                  <p:stCondLst>
                                    <p:cond delay="0"/>
                                  </p:stCondLst>
                                  <p:childTnLst>
                                    <p:set>
                                      <p:cBhvr>
                                        <p:cTn id="65" dur="1" fill="hold">
                                          <p:stCondLst>
                                            <p:cond delay="0"/>
                                          </p:stCondLst>
                                        </p:cTn>
                                        <p:tgtEl>
                                          <p:spTgt spid="144"/>
                                        </p:tgtEl>
                                        <p:attrNameLst>
                                          <p:attrName>style.visibility</p:attrName>
                                        </p:attrNameLst>
                                      </p:cBhvr>
                                      <p:to>
                                        <p:strVal val="visible"/>
                                      </p:to>
                                    </p:set>
                                    <p:anim calcmode="lin" valueType="num">
                                      <p:cBhvr additive="base">
                                        <p:cTn id="66" dur="500" fill="hold"/>
                                        <p:tgtEl>
                                          <p:spTgt spid="144"/>
                                        </p:tgtEl>
                                        <p:attrNameLst>
                                          <p:attrName>ppt_x</p:attrName>
                                        </p:attrNameLst>
                                      </p:cBhvr>
                                      <p:tavLst>
                                        <p:tav tm="0">
                                          <p:val>
                                            <p:strVal val="#ppt_x"/>
                                          </p:val>
                                        </p:tav>
                                        <p:tav tm="100000">
                                          <p:val>
                                            <p:strVal val="#ppt_x"/>
                                          </p:val>
                                        </p:tav>
                                      </p:tavLst>
                                    </p:anim>
                                    <p:anim calcmode="lin" valueType="num">
                                      <p:cBhvr additive="base">
                                        <p:cTn id="67" dur="500" fill="hold"/>
                                        <p:tgtEl>
                                          <p:spTgt spid="144"/>
                                        </p:tgtEl>
                                        <p:attrNameLst>
                                          <p:attrName>ppt_y</p:attrName>
                                        </p:attrNameLst>
                                      </p:cBhvr>
                                      <p:tavLst>
                                        <p:tav tm="0">
                                          <p:val>
                                            <p:strVal val="1+#ppt_h/2"/>
                                          </p:val>
                                        </p:tav>
                                        <p:tav tm="100000">
                                          <p:val>
                                            <p:strVal val="#ppt_y"/>
                                          </p:val>
                                        </p:tav>
                                      </p:tavLst>
                                    </p:anim>
                                  </p:childTnLst>
                                </p:cTn>
                              </p:par>
                            </p:childTnLst>
                          </p:cTn>
                        </p:par>
                        <p:par>
                          <p:cTn id="68" fill="hold">
                            <p:stCondLst>
                              <p:cond delay="4500"/>
                            </p:stCondLst>
                            <p:childTnLst>
                              <p:par>
                                <p:cTn id="69" presetID="2" presetClass="entr" presetSubtype="4" fill="hold" grpId="0" nodeType="afterEffect">
                                  <p:stCondLst>
                                    <p:cond delay="0"/>
                                  </p:stCondLst>
                                  <p:childTnLst>
                                    <p:set>
                                      <p:cBhvr>
                                        <p:cTn id="70" dur="1" fill="hold">
                                          <p:stCondLst>
                                            <p:cond delay="0"/>
                                          </p:stCondLst>
                                        </p:cTn>
                                        <p:tgtEl>
                                          <p:spTgt spid="145"/>
                                        </p:tgtEl>
                                        <p:attrNameLst>
                                          <p:attrName>style.visibility</p:attrName>
                                        </p:attrNameLst>
                                      </p:cBhvr>
                                      <p:to>
                                        <p:strVal val="visible"/>
                                      </p:to>
                                    </p:set>
                                    <p:anim calcmode="lin" valueType="num">
                                      <p:cBhvr additive="base">
                                        <p:cTn id="71" dur="500" fill="hold"/>
                                        <p:tgtEl>
                                          <p:spTgt spid="145"/>
                                        </p:tgtEl>
                                        <p:attrNameLst>
                                          <p:attrName>ppt_x</p:attrName>
                                        </p:attrNameLst>
                                      </p:cBhvr>
                                      <p:tavLst>
                                        <p:tav tm="0">
                                          <p:val>
                                            <p:strVal val="#ppt_x"/>
                                          </p:val>
                                        </p:tav>
                                        <p:tav tm="100000">
                                          <p:val>
                                            <p:strVal val="#ppt_x"/>
                                          </p:val>
                                        </p:tav>
                                      </p:tavLst>
                                    </p:anim>
                                    <p:anim calcmode="lin" valueType="num">
                                      <p:cBhvr additive="base">
                                        <p:cTn id="72" dur="500" fill="hold"/>
                                        <p:tgtEl>
                                          <p:spTgt spid="145"/>
                                        </p:tgtEl>
                                        <p:attrNameLst>
                                          <p:attrName>ppt_y</p:attrName>
                                        </p:attrNameLst>
                                      </p:cBhvr>
                                      <p:tavLst>
                                        <p:tav tm="0">
                                          <p:val>
                                            <p:strVal val="1+#ppt_h/2"/>
                                          </p:val>
                                        </p:tav>
                                        <p:tav tm="100000">
                                          <p:val>
                                            <p:strVal val="#ppt_y"/>
                                          </p:val>
                                        </p:tav>
                                      </p:tavLst>
                                    </p:anim>
                                  </p:childTnLst>
                                </p:cTn>
                              </p:par>
                            </p:childTnLst>
                          </p:cTn>
                        </p:par>
                        <p:par>
                          <p:cTn id="73" fill="hold">
                            <p:stCondLst>
                              <p:cond delay="5000"/>
                            </p:stCondLst>
                            <p:childTnLst>
                              <p:par>
                                <p:cTn id="74" presetID="2" presetClass="entr" presetSubtype="4" fill="hold" grpId="0" nodeType="afterEffect">
                                  <p:stCondLst>
                                    <p:cond delay="0"/>
                                  </p:stCondLst>
                                  <p:childTnLst>
                                    <p:set>
                                      <p:cBhvr>
                                        <p:cTn id="75" dur="1" fill="hold">
                                          <p:stCondLst>
                                            <p:cond delay="0"/>
                                          </p:stCondLst>
                                        </p:cTn>
                                        <p:tgtEl>
                                          <p:spTgt spid="147"/>
                                        </p:tgtEl>
                                        <p:attrNameLst>
                                          <p:attrName>style.visibility</p:attrName>
                                        </p:attrNameLst>
                                      </p:cBhvr>
                                      <p:to>
                                        <p:strVal val="visible"/>
                                      </p:to>
                                    </p:set>
                                    <p:anim calcmode="lin" valueType="num">
                                      <p:cBhvr additive="base">
                                        <p:cTn id="76" dur="500" fill="hold"/>
                                        <p:tgtEl>
                                          <p:spTgt spid="147"/>
                                        </p:tgtEl>
                                        <p:attrNameLst>
                                          <p:attrName>ppt_x</p:attrName>
                                        </p:attrNameLst>
                                      </p:cBhvr>
                                      <p:tavLst>
                                        <p:tav tm="0">
                                          <p:val>
                                            <p:strVal val="#ppt_x"/>
                                          </p:val>
                                        </p:tav>
                                        <p:tav tm="100000">
                                          <p:val>
                                            <p:strVal val="#ppt_x"/>
                                          </p:val>
                                        </p:tav>
                                      </p:tavLst>
                                    </p:anim>
                                    <p:anim calcmode="lin" valueType="num">
                                      <p:cBhvr additive="base">
                                        <p:cTn id="77" dur="500" fill="hold"/>
                                        <p:tgtEl>
                                          <p:spTgt spid="147"/>
                                        </p:tgtEl>
                                        <p:attrNameLst>
                                          <p:attrName>ppt_y</p:attrName>
                                        </p:attrNameLst>
                                      </p:cBhvr>
                                      <p:tavLst>
                                        <p:tav tm="0">
                                          <p:val>
                                            <p:strVal val="1+#ppt_h/2"/>
                                          </p:val>
                                        </p:tav>
                                        <p:tav tm="100000">
                                          <p:val>
                                            <p:strVal val="#ppt_y"/>
                                          </p:val>
                                        </p:tav>
                                      </p:tavLst>
                                    </p:anim>
                                  </p:childTnLst>
                                </p:cTn>
                              </p:par>
                            </p:childTnLst>
                          </p:cTn>
                        </p:par>
                        <p:par>
                          <p:cTn id="78" fill="hold">
                            <p:stCondLst>
                              <p:cond delay="5500"/>
                            </p:stCondLst>
                            <p:childTnLst>
                              <p:par>
                                <p:cTn id="79" presetID="2" presetClass="entr" presetSubtype="4" fill="hold" grpId="0" nodeType="afterEffect">
                                  <p:stCondLst>
                                    <p:cond delay="0"/>
                                  </p:stCondLst>
                                  <p:childTnLst>
                                    <p:set>
                                      <p:cBhvr>
                                        <p:cTn id="80" dur="1" fill="hold">
                                          <p:stCondLst>
                                            <p:cond delay="0"/>
                                          </p:stCondLst>
                                        </p:cTn>
                                        <p:tgtEl>
                                          <p:spTgt spid="148"/>
                                        </p:tgtEl>
                                        <p:attrNameLst>
                                          <p:attrName>style.visibility</p:attrName>
                                        </p:attrNameLst>
                                      </p:cBhvr>
                                      <p:to>
                                        <p:strVal val="visible"/>
                                      </p:to>
                                    </p:set>
                                    <p:anim calcmode="lin" valueType="num">
                                      <p:cBhvr additive="base">
                                        <p:cTn id="81" dur="500" fill="hold"/>
                                        <p:tgtEl>
                                          <p:spTgt spid="148"/>
                                        </p:tgtEl>
                                        <p:attrNameLst>
                                          <p:attrName>ppt_x</p:attrName>
                                        </p:attrNameLst>
                                      </p:cBhvr>
                                      <p:tavLst>
                                        <p:tav tm="0">
                                          <p:val>
                                            <p:strVal val="#ppt_x"/>
                                          </p:val>
                                        </p:tav>
                                        <p:tav tm="100000">
                                          <p:val>
                                            <p:strVal val="#ppt_x"/>
                                          </p:val>
                                        </p:tav>
                                      </p:tavLst>
                                    </p:anim>
                                    <p:anim calcmode="lin" valueType="num">
                                      <p:cBhvr additive="base">
                                        <p:cTn id="82" dur="500" fill="hold"/>
                                        <p:tgtEl>
                                          <p:spTgt spid="148"/>
                                        </p:tgtEl>
                                        <p:attrNameLst>
                                          <p:attrName>ppt_y</p:attrName>
                                        </p:attrNameLst>
                                      </p:cBhvr>
                                      <p:tavLst>
                                        <p:tav tm="0">
                                          <p:val>
                                            <p:strVal val="1+#ppt_h/2"/>
                                          </p:val>
                                        </p:tav>
                                        <p:tav tm="100000">
                                          <p:val>
                                            <p:strVal val="#ppt_y"/>
                                          </p:val>
                                        </p:tav>
                                      </p:tavLst>
                                    </p:anim>
                                  </p:childTnLst>
                                </p:cTn>
                              </p:par>
                            </p:childTnLst>
                          </p:cTn>
                        </p:par>
                        <p:par>
                          <p:cTn id="83" fill="hold">
                            <p:stCondLst>
                              <p:cond delay="6000"/>
                            </p:stCondLst>
                            <p:childTnLst>
                              <p:par>
                                <p:cTn id="84" presetID="2" presetClass="entr" presetSubtype="4" fill="hold" grpId="0" nodeType="afterEffect">
                                  <p:stCondLst>
                                    <p:cond delay="0"/>
                                  </p:stCondLst>
                                  <p:childTnLst>
                                    <p:set>
                                      <p:cBhvr>
                                        <p:cTn id="85" dur="1" fill="hold">
                                          <p:stCondLst>
                                            <p:cond delay="0"/>
                                          </p:stCondLst>
                                        </p:cTn>
                                        <p:tgtEl>
                                          <p:spTgt spid="149"/>
                                        </p:tgtEl>
                                        <p:attrNameLst>
                                          <p:attrName>style.visibility</p:attrName>
                                        </p:attrNameLst>
                                      </p:cBhvr>
                                      <p:to>
                                        <p:strVal val="visible"/>
                                      </p:to>
                                    </p:set>
                                    <p:anim calcmode="lin" valueType="num">
                                      <p:cBhvr additive="base">
                                        <p:cTn id="86" dur="500" fill="hold"/>
                                        <p:tgtEl>
                                          <p:spTgt spid="149"/>
                                        </p:tgtEl>
                                        <p:attrNameLst>
                                          <p:attrName>ppt_x</p:attrName>
                                        </p:attrNameLst>
                                      </p:cBhvr>
                                      <p:tavLst>
                                        <p:tav tm="0">
                                          <p:val>
                                            <p:strVal val="#ppt_x"/>
                                          </p:val>
                                        </p:tav>
                                        <p:tav tm="100000">
                                          <p:val>
                                            <p:strVal val="#ppt_x"/>
                                          </p:val>
                                        </p:tav>
                                      </p:tavLst>
                                    </p:anim>
                                    <p:anim calcmode="lin" valueType="num">
                                      <p:cBhvr additive="base">
                                        <p:cTn id="87" dur="500" fill="hold"/>
                                        <p:tgtEl>
                                          <p:spTgt spid="149"/>
                                        </p:tgtEl>
                                        <p:attrNameLst>
                                          <p:attrName>ppt_y</p:attrName>
                                        </p:attrNameLst>
                                      </p:cBhvr>
                                      <p:tavLst>
                                        <p:tav tm="0">
                                          <p:val>
                                            <p:strVal val="1+#ppt_h/2"/>
                                          </p:val>
                                        </p:tav>
                                        <p:tav tm="100000">
                                          <p:val>
                                            <p:strVal val="#ppt_y"/>
                                          </p:val>
                                        </p:tav>
                                      </p:tavLst>
                                    </p:anim>
                                  </p:childTnLst>
                                </p:cTn>
                              </p:par>
                            </p:childTnLst>
                          </p:cTn>
                        </p:par>
                        <p:par>
                          <p:cTn id="88" fill="hold">
                            <p:stCondLst>
                              <p:cond delay="6500"/>
                            </p:stCondLst>
                            <p:childTnLst>
                              <p:par>
                                <p:cTn id="89" presetID="2" presetClass="entr" presetSubtype="4" fill="hold" grpId="0" nodeType="afterEffect">
                                  <p:stCondLst>
                                    <p:cond delay="0"/>
                                  </p:stCondLst>
                                  <p:childTnLst>
                                    <p:set>
                                      <p:cBhvr>
                                        <p:cTn id="90" dur="1" fill="hold">
                                          <p:stCondLst>
                                            <p:cond delay="0"/>
                                          </p:stCondLst>
                                        </p:cTn>
                                        <p:tgtEl>
                                          <p:spTgt spid="151"/>
                                        </p:tgtEl>
                                        <p:attrNameLst>
                                          <p:attrName>style.visibility</p:attrName>
                                        </p:attrNameLst>
                                      </p:cBhvr>
                                      <p:to>
                                        <p:strVal val="visible"/>
                                      </p:to>
                                    </p:set>
                                    <p:anim calcmode="lin" valueType="num">
                                      <p:cBhvr additive="base">
                                        <p:cTn id="91" dur="500" fill="hold"/>
                                        <p:tgtEl>
                                          <p:spTgt spid="151"/>
                                        </p:tgtEl>
                                        <p:attrNameLst>
                                          <p:attrName>ppt_x</p:attrName>
                                        </p:attrNameLst>
                                      </p:cBhvr>
                                      <p:tavLst>
                                        <p:tav tm="0">
                                          <p:val>
                                            <p:strVal val="#ppt_x"/>
                                          </p:val>
                                        </p:tav>
                                        <p:tav tm="100000">
                                          <p:val>
                                            <p:strVal val="#ppt_x"/>
                                          </p:val>
                                        </p:tav>
                                      </p:tavLst>
                                    </p:anim>
                                    <p:anim calcmode="lin" valueType="num">
                                      <p:cBhvr additive="base">
                                        <p:cTn id="92" dur="500" fill="hold"/>
                                        <p:tgtEl>
                                          <p:spTgt spid="151"/>
                                        </p:tgtEl>
                                        <p:attrNameLst>
                                          <p:attrName>ppt_y</p:attrName>
                                        </p:attrNameLst>
                                      </p:cBhvr>
                                      <p:tavLst>
                                        <p:tav tm="0">
                                          <p:val>
                                            <p:strVal val="1+#ppt_h/2"/>
                                          </p:val>
                                        </p:tav>
                                        <p:tav tm="100000">
                                          <p:val>
                                            <p:strVal val="#ppt_y"/>
                                          </p:val>
                                        </p:tav>
                                      </p:tavLst>
                                    </p:anim>
                                  </p:childTnLst>
                                </p:cTn>
                              </p:par>
                            </p:childTnLst>
                          </p:cTn>
                        </p:par>
                        <p:par>
                          <p:cTn id="93" fill="hold">
                            <p:stCondLst>
                              <p:cond delay="7000"/>
                            </p:stCondLst>
                            <p:childTnLst>
                              <p:par>
                                <p:cTn id="94" presetID="2" presetClass="entr" presetSubtype="4" fill="hold" grpId="0" nodeType="afterEffect">
                                  <p:stCondLst>
                                    <p:cond delay="0"/>
                                  </p:stCondLst>
                                  <p:childTnLst>
                                    <p:set>
                                      <p:cBhvr>
                                        <p:cTn id="95" dur="1" fill="hold">
                                          <p:stCondLst>
                                            <p:cond delay="0"/>
                                          </p:stCondLst>
                                        </p:cTn>
                                        <p:tgtEl>
                                          <p:spTgt spid="152"/>
                                        </p:tgtEl>
                                        <p:attrNameLst>
                                          <p:attrName>style.visibility</p:attrName>
                                        </p:attrNameLst>
                                      </p:cBhvr>
                                      <p:to>
                                        <p:strVal val="visible"/>
                                      </p:to>
                                    </p:set>
                                    <p:anim calcmode="lin" valueType="num">
                                      <p:cBhvr additive="base">
                                        <p:cTn id="96" dur="500" fill="hold"/>
                                        <p:tgtEl>
                                          <p:spTgt spid="152"/>
                                        </p:tgtEl>
                                        <p:attrNameLst>
                                          <p:attrName>ppt_x</p:attrName>
                                        </p:attrNameLst>
                                      </p:cBhvr>
                                      <p:tavLst>
                                        <p:tav tm="0">
                                          <p:val>
                                            <p:strVal val="#ppt_x"/>
                                          </p:val>
                                        </p:tav>
                                        <p:tav tm="100000">
                                          <p:val>
                                            <p:strVal val="#ppt_x"/>
                                          </p:val>
                                        </p:tav>
                                      </p:tavLst>
                                    </p:anim>
                                    <p:anim calcmode="lin" valueType="num">
                                      <p:cBhvr additive="base">
                                        <p:cTn id="97" dur="500" fill="hold"/>
                                        <p:tgtEl>
                                          <p:spTgt spid="152"/>
                                        </p:tgtEl>
                                        <p:attrNameLst>
                                          <p:attrName>ppt_y</p:attrName>
                                        </p:attrNameLst>
                                      </p:cBhvr>
                                      <p:tavLst>
                                        <p:tav tm="0">
                                          <p:val>
                                            <p:strVal val="1+#ppt_h/2"/>
                                          </p:val>
                                        </p:tav>
                                        <p:tav tm="100000">
                                          <p:val>
                                            <p:strVal val="#ppt_y"/>
                                          </p:val>
                                        </p:tav>
                                      </p:tavLst>
                                    </p:anim>
                                  </p:childTnLst>
                                </p:cTn>
                              </p:par>
                            </p:childTnLst>
                          </p:cTn>
                        </p:par>
                        <p:par>
                          <p:cTn id="98" fill="hold">
                            <p:stCondLst>
                              <p:cond delay="7500"/>
                            </p:stCondLst>
                            <p:childTnLst>
                              <p:par>
                                <p:cTn id="99" presetID="2" presetClass="entr" presetSubtype="4" fill="hold" grpId="0" nodeType="afterEffect">
                                  <p:stCondLst>
                                    <p:cond delay="0"/>
                                  </p:stCondLst>
                                  <p:childTnLst>
                                    <p:set>
                                      <p:cBhvr>
                                        <p:cTn id="100" dur="1" fill="hold">
                                          <p:stCondLst>
                                            <p:cond delay="0"/>
                                          </p:stCondLst>
                                        </p:cTn>
                                        <p:tgtEl>
                                          <p:spTgt spid="153"/>
                                        </p:tgtEl>
                                        <p:attrNameLst>
                                          <p:attrName>style.visibility</p:attrName>
                                        </p:attrNameLst>
                                      </p:cBhvr>
                                      <p:to>
                                        <p:strVal val="visible"/>
                                      </p:to>
                                    </p:set>
                                    <p:anim calcmode="lin" valueType="num">
                                      <p:cBhvr additive="base">
                                        <p:cTn id="101" dur="500" fill="hold"/>
                                        <p:tgtEl>
                                          <p:spTgt spid="153"/>
                                        </p:tgtEl>
                                        <p:attrNameLst>
                                          <p:attrName>ppt_x</p:attrName>
                                        </p:attrNameLst>
                                      </p:cBhvr>
                                      <p:tavLst>
                                        <p:tav tm="0">
                                          <p:val>
                                            <p:strVal val="#ppt_x"/>
                                          </p:val>
                                        </p:tav>
                                        <p:tav tm="100000">
                                          <p:val>
                                            <p:strVal val="#ppt_x"/>
                                          </p:val>
                                        </p:tav>
                                      </p:tavLst>
                                    </p:anim>
                                    <p:anim calcmode="lin" valueType="num">
                                      <p:cBhvr additive="base">
                                        <p:cTn id="102" dur="500" fill="hold"/>
                                        <p:tgtEl>
                                          <p:spTgt spid="153"/>
                                        </p:tgtEl>
                                        <p:attrNameLst>
                                          <p:attrName>ppt_y</p:attrName>
                                        </p:attrNameLst>
                                      </p:cBhvr>
                                      <p:tavLst>
                                        <p:tav tm="0">
                                          <p:val>
                                            <p:strVal val="1+#ppt_h/2"/>
                                          </p:val>
                                        </p:tav>
                                        <p:tav tm="100000">
                                          <p:val>
                                            <p:strVal val="#ppt_y"/>
                                          </p:val>
                                        </p:tav>
                                      </p:tavLst>
                                    </p:anim>
                                  </p:childTnLst>
                                </p:cTn>
                              </p:par>
                            </p:childTnLst>
                          </p:cTn>
                        </p:par>
                        <p:par>
                          <p:cTn id="103" fill="hold">
                            <p:stCondLst>
                              <p:cond delay="8000"/>
                            </p:stCondLst>
                            <p:childTnLst>
                              <p:par>
                                <p:cTn id="104" presetID="10" presetClass="emph" presetSubtype="0" repeatCount="3000" fill="hold" grpId="1" nodeType="afterEffect">
                                  <p:stCondLst>
                                    <p:cond delay="0"/>
                                  </p:stCondLst>
                                  <p:childTnLst>
                                    <p:anim calcmode="discrete" valueType="str">
                                      <p:cBhvr override="childStyle">
                                        <p:cTn id="105" dur="1000" fill="hold"/>
                                        <p:tgtEl>
                                          <p:spTgt spid="154"/>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106" presetID="10" presetClass="emph" presetSubtype="0" repeatCount="3000" fill="hold" grpId="1" nodeType="withEffect">
                                  <p:stCondLst>
                                    <p:cond delay="0"/>
                                  </p:stCondLst>
                                  <p:childTnLst>
                                    <p:anim calcmode="discrete" valueType="str">
                                      <p:cBhvr override="childStyle">
                                        <p:cTn id="107" dur="1000" fill="hold"/>
                                        <p:tgtEl>
                                          <p:spTgt spid="155"/>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108" presetID="10" presetClass="emph" presetSubtype="0" repeatCount="3000" fill="hold" grpId="1" nodeType="withEffect">
                                  <p:stCondLst>
                                    <p:cond delay="0"/>
                                  </p:stCondLst>
                                  <p:childTnLst>
                                    <p:anim calcmode="discrete" valueType="str">
                                      <p:cBhvr override="childStyle">
                                        <p:cTn id="109" dur="1000" fill="hold"/>
                                        <p:tgtEl>
                                          <p:spTgt spid="156"/>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38" grpId="0"/>
      <p:bldP spid="139" grpId="0"/>
      <p:bldP spid="140" grpId="0"/>
      <p:bldP spid="141" grpId="0"/>
      <p:bldP spid="142" grpId="0"/>
      <p:bldP spid="143" grpId="0"/>
      <p:bldP spid="144" grpId="0"/>
      <p:bldP spid="145" grpId="0"/>
      <p:bldP spid="146" grpId="0"/>
      <p:bldP spid="147" grpId="0"/>
      <p:bldP spid="148" grpId="0"/>
      <p:bldP spid="149" grpId="0"/>
      <p:bldP spid="150" grpId="0"/>
      <p:bldP spid="151" grpId="0"/>
      <p:bldP spid="152" grpId="0"/>
      <p:bldP spid="153" grpId="0"/>
      <p:bldP spid="154" grpId="0" bldLvl="0" animBg="1" autoUpdateAnimBg="0"/>
      <p:bldP spid="154" grpId="1" animBg="1"/>
      <p:bldP spid="155" grpId="0" bldLvl="0" animBg="1" autoUpdateAnimBg="0"/>
      <p:bldP spid="155" grpId="1" animBg="1"/>
      <p:bldP spid="156" grpId="0" bldLvl="0" animBg="1" autoUpdateAnimBg="0"/>
      <p:bldP spid="15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100000">
              <a:srgbClr val="682367"/>
            </a:gs>
            <a:gs pos="39000">
              <a:srgbClr val="020049"/>
            </a:gs>
          </a:gsLst>
          <a:lin ang="4200000" scaled="0"/>
        </a:gradFill>
        <a:effectLst/>
      </p:bgPr>
    </p:bg>
    <p:spTree>
      <p:nvGrpSpPr>
        <p:cNvPr id="1" name=""/>
        <p:cNvGrpSpPr/>
        <p:nvPr/>
      </p:nvGrpSpPr>
      <p:grpSpPr>
        <a:xfrm>
          <a:off x="0" y="0"/>
          <a:ext cx="0" cy="0"/>
          <a:chOff x="0" y="0"/>
          <a:chExt cx="0" cy="0"/>
        </a:xfrm>
      </p:grpSpPr>
      <p:grpSp>
        <p:nvGrpSpPr>
          <p:cNvPr id="3" name="组合 2"/>
          <p:cNvGrpSpPr/>
          <p:nvPr userDrawn="1"/>
        </p:nvGrpSpPr>
        <p:grpSpPr>
          <a:xfrm>
            <a:off x="0" y="134356"/>
            <a:ext cx="268663" cy="311139"/>
            <a:chOff x="0" y="179110"/>
            <a:chExt cx="358217" cy="414780"/>
          </a:xfrm>
          <a:solidFill>
            <a:schemeClr val="bg1"/>
          </a:solidFill>
        </p:grpSpPr>
        <p:sp>
          <p:nvSpPr>
            <p:cNvPr id="4" name="矩形 3"/>
            <p:cNvSpPr/>
            <p:nvPr/>
          </p:nvSpPr>
          <p:spPr>
            <a:xfrm>
              <a:off x="0" y="179110"/>
              <a:ext cx="226243"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sp>
          <p:nvSpPr>
            <p:cNvPr id="5" name="矩形 4"/>
            <p:cNvSpPr/>
            <p:nvPr/>
          </p:nvSpPr>
          <p:spPr>
            <a:xfrm>
              <a:off x="273470" y="179110"/>
              <a:ext cx="84747"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grpSp>
      <p:sp>
        <p:nvSpPr>
          <p:cNvPr id="2" name="标题 6"/>
          <p:cNvSpPr>
            <a:spLocks noGrp="1"/>
          </p:cNvSpPr>
          <p:nvPr/>
        </p:nvSpPr>
        <p:spPr>
          <a:xfrm>
            <a:off x="247282" y="30432"/>
            <a:ext cx="6496418" cy="519533"/>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2100" b="0" kern="1200">
                <a:gradFill>
                  <a:gsLst>
                    <a:gs pos="0">
                      <a:srgbClr val="1E5B93"/>
                    </a:gs>
                    <a:gs pos="100000">
                      <a:srgbClr val="3E1840"/>
                    </a:gs>
                  </a:gsLst>
                  <a:lin ang="0" scaled="1"/>
                </a:gradFill>
                <a:latin typeface="时尚中黑简体" panose="01010104010101010101" pitchFamily="2" charset="-122"/>
                <a:ea typeface="时尚中黑简体" panose="01010104010101010101" pitchFamily="2" charset="-122"/>
                <a:cs typeface="+mj-cs"/>
              </a:defRPr>
            </a:lvl1pPr>
          </a:lstStyle>
          <a:p>
            <a:r>
              <a:rPr lang="zh-CN" altLang="en-US"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协助建设高效运作的个人领导力自主学习晋级平台</a:t>
            </a:r>
          </a:p>
        </p:txBody>
      </p:sp>
      <p:sp>
        <p:nvSpPr>
          <p:cNvPr id="26" name="灯片编号占位符 25"/>
          <p:cNvSpPr>
            <a:spLocks noGrp="1"/>
          </p:cNvSpPr>
          <p:nvPr>
            <p:ph type="sldNum" sz="quarter" idx="12"/>
          </p:nvPr>
        </p:nvSpPr>
        <p:spPr>
          <a:xfrm>
            <a:off x="8594375" y="4708702"/>
            <a:ext cx="371475" cy="283882"/>
          </a:xfrm>
        </p:spPr>
        <p:txBody>
          <a:bodyPr/>
          <a:lstStyle/>
          <a:p>
            <a:fld id="{5B582246-316D-466E-A953-A97F548BBB30}" type="slidenum">
              <a:rPr lang="zh-CN" altLang="en-US" sz="1050" smtClean="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15</a:t>
            </a:fld>
            <a:endParaRPr lang="zh-CN" altLang="en-US" sz="10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56" name="Shape 1204"/>
          <p:cNvSpPr/>
          <p:nvPr/>
        </p:nvSpPr>
        <p:spPr>
          <a:xfrm>
            <a:off x="641044" y="879120"/>
            <a:ext cx="7861912" cy="484748"/>
          </a:xfrm>
          <a:prstGeom prst="rect">
            <a:avLst/>
          </a:prstGeom>
          <a:ln w="12700">
            <a:miter lim="400000"/>
          </a:ln>
        </p:spPr>
        <p:txBody>
          <a:bodyPr lIns="0" tIns="0" rIns="0" bIns="0">
            <a:spAutoFit/>
          </a:bodyPr>
          <a:lstStyle/>
          <a:p>
            <a:pPr algn="l" defTabSz="323215">
              <a:spcBef>
                <a:spcPts val="850"/>
              </a:spcBef>
              <a:defRPr sz="1800"/>
            </a:pP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rPr>
              <a:t>针对已有线上学习平台的企业，卖断全套视频课程及三年课程升级服务。</a:t>
            </a:r>
            <a:endParaRPr lang="en-US" altLang="zh-CN"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endParaRPr>
          </a:p>
          <a:p>
            <a:pPr algn="l" defTabSz="323215">
              <a:spcBef>
                <a:spcPts val="850"/>
              </a:spcBef>
              <a:defRPr sz="1800"/>
            </a:pP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rPr>
              <a:t>没有线上学习平台的企业，协助搭建线上学习平台并按年按帐号收取服务费。</a:t>
            </a:r>
            <a:endParaRPr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endParaRPr>
          </a:p>
        </p:txBody>
      </p:sp>
      <p:grpSp>
        <p:nvGrpSpPr>
          <p:cNvPr id="57" name="Group 1229"/>
          <p:cNvGrpSpPr/>
          <p:nvPr/>
        </p:nvGrpSpPr>
        <p:grpSpPr>
          <a:xfrm>
            <a:off x="3540140" y="1910714"/>
            <a:ext cx="1773020" cy="2846702"/>
            <a:chOff x="0" y="0"/>
            <a:chExt cx="4728052" cy="7608661"/>
          </a:xfrm>
        </p:grpSpPr>
        <p:pic>
          <p:nvPicPr>
            <p:cNvPr id="58" name="mockup_0014_iPad_FRONT_black.png"/>
            <p:cNvPicPr/>
            <p:nvPr/>
          </p:nvPicPr>
          <p:blipFill>
            <a:blip r:embed="rId3" cstate="email"/>
            <a:stretch>
              <a:fillRect/>
            </a:stretch>
          </p:blipFill>
          <p:spPr>
            <a:xfrm>
              <a:off x="0" y="0"/>
              <a:ext cx="4728052" cy="7608661"/>
            </a:xfrm>
            <a:prstGeom prst="rect">
              <a:avLst/>
            </a:prstGeom>
            <a:ln w="12700" cap="flat">
              <a:noFill/>
              <a:miter lim="400000"/>
              <a:headEnd/>
              <a:tailEnd/>
            </a:ln>
            <a:effectLst/>
          </p:spPr>
        </p:pic>
        <p:pic>
          <p:nvPicPr>
            <p:cNvPr id="59" name="life_in_desert-2560x1440.jpg"/>
            <p:cNvPicPr/>
            <p:nvPr/>
          </p:nvPicPr>
          <p:blipFill rotWithShape="1">
            <a:blip r:embed="rId4" cstate="print">
              <a:extLst>
                <a:ext uri="{28A0092B-C50C-407E-A947-70E740481C1C}">
                  <a14:useLocalDpi xmlns:a14="http://schemas.microsoft.com/office/drawing/2010/main" val="0"/>
                </a:ext>
              </a:extLst>
            </a:blip>
            <a:srcRect l="40204" t="505" r="11074" b="2640"/>
            <a:stretch>
              <a:fillRect/>
            </a:stretch>
          </p:blipFill>
          <p:spPr>
            <a:xfrm>
              <a:off x="283746" y="592594"/>
              <a:ext cx="4130537" cy="5489381"/>
            </a:xfrm>
            <a:prstGeom prst="rect">
              <a:avLst/>
            </a:prstGeom>
            <a:ln w="12700" cap="flat">
              <a:noFill/>
              <a:miter lim="400000"/>
              <a:headEnd/>
              <a:tailEnd/>
            </a:ln>
            <a:effectLst/>
          </p:spPr>
        </p:pic>
      </p:grpSp>
      <p:grpSp>
        <p:nvGrpSpPr>
          <p:cNvPr id="60" name="组合 59"/>
          <p:cNvGrpSpPr/>
          <p:nvPr/>
        </p:nvGrpSpPr>
        <p:grpSpPr>
          <a:xfrm>
            <a:off x="844157" y="1899497"/>
            <a:ext cx="2558274" cy="1037087"/>
            <a:chOff x="2251083" y="5059997"/>
            <a:chExt cx="6822065" cy="2771922"/>
          </a:xfrm>
        </p:grpSpPr>
        <p:sp>
          <p:nvSpPr>
            <p:cNvPr id="61" name="Shape 1207"/>
            <p:cNvSpPr/>
            <p:nvPr/>
          </p:nvSpPr>
          <p:spPr>
            <a:xfrm>
              <a:off x="7797609" y="5059997"/>
              <a:ext cx="1187848" cy="1187848"/>
            </a:xfrm>
            <a:prstGeom prst="roundRect">
              <a:avLst>
                <a:gd name="adj" fmla="val 20667"/>
              </a:avLst>
            </a:prstGeom>
            <a:solidFill>
              <a:schemeClr val="bg1">
                <a:alpha val="50000"/>
              </a:schemeClr>
            </a:solidFill>
            <a:ln w="12700">
              <a:miter lim="400000"/>
            </a:ln>
          </p:spPr>
          <p:txBody>
            <a:bodyPr lIns="0" tIns="0" rIns="0" bIns="0" anchor="ctr"/>
            <a:lstStyle/>
            <a:p>
              <a:pPr lvl="0">
                <a:defRPr sz="3200">
                  <a:solidFill>
                    <a:srgbClr val="FFFFFF"/>
                  </a:solidFill>
                </a:defRPr>
              </a:pPr>
              <a:endParaRPr sz="440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62" name="Shape 1208"/>
            <p:cNvSpPr/>
            <p:nvPr/>
          </p:nvSpPr>
          <p:spPr>
            <a:xfrm>
              <a:off x="8046273" y="5063338"/>
              <a:ext cx="1026875" cy="1193759"/>
            </a:xfrm>
            <a:prstGeom prst="rect">
              <a:avLst/>
            </a:prstGeom>
            <a:ln w="12700">
              <a:miter lim="400000"/>
            </a:ln>
          </p:spPr>
          <p:txBody>
            <a:bodyPr wrap="none" lIns="38277" tIns="38277" rIns="38277" bIns="38277"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sz="24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微软雅黑" panose="020B0503020204020204" charset="-122"/>
                </a:rPr>
                <a:t></a:t>
              </a:r>
            </a:p>
          </p:txBody>
        </p:sp>
        <p:sp>
          <p:nvSpPr>
            <p:cNvPr id="63" name="Shape 1209"/>
            <p:cNvSpPr/>
            <p:nvPr/>
          </p:nvSpPr>
          <p:spPr>
            <a:xfrm>
              <a:off x="2756107" y="5166877"/>
              <a:ext cx="4699078" cy="493575"/>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002641"/>
                  </a:solidFill>
                  <a:latin typeface="Lato"/>
                  <a:ea typeface="Lato"/>
                  <a:cs typeface="Lato"/>
                  <a:sym typeface="Lato"/>
                </a:defRPr>
              </a:lvl1pPr>
            </a:lstStyle>
            <a:p>
              <a:pPr lvl="0">
                <a:lnSpc>
                  <a:spcPct val="100000"/>
                </a:lnSpc>
                <a:defRPr sz="1800" b="0">
                  <a:solidFill>
                    <a:srgbClr val="000000"/>
                  </a:solidFill>
                </a:defRPr>
              </a:pPr>
              <a:r>
                <a:rPr lang="zh-CN" altLang="en-US" sz="1200" dirty="0">
                  <a:solidFill>
                    <a:srgbClr val="FFC000"/>
                  </a:solidFill>
                  <a:latin typeface="微软雅黑" panose="020B0503020204020204" charset="-122"/>
                  <a:ea typeface="微软雅黑" panose="020B0503020204020204" charset="-122"/>
                </a:rPr>
                <a:t>全面领导力自主晋级手册</a:t>
              </a:r>
              <a:endParaRPr sz="1200" dirty="0">
                <a:solidFill>
                  <a:srgbClr val="FFC000"/>
                </a:solidFill>
                <a:latin typeface="微软雅黑" panose="020B0503020204020204" charset="-122"/>
                <a:ea typeface="微软雅黑" panose="020B0503020204020204" charset="-122"/>
              </a:endParaRPr>
            </a:p>
          </p:txBody>
        </p:sp>
        <p:sp>
          <p:nvSpPr>
            <p:cNvPr id="65" name="矩形 64"/>
            <p:cNvSpPr/>
            <p:nvPr/>
          </p:nvSpPr>
          <p:spPr>
            <a:xfrm>
              <a:off x="2251083" y="6104408"/>
              <a:ext cx="5204099" cy="1727511"/>
            </a:xfrm>
            <a:prstGeom prst="rect">
              <a:avLst/>
            </a:prstGeom>
          </p:spPr>
          <p:txBody>
            <a:bodyPr wrap="square">
              <a:spAutoFit/>
            </a:bodyPr>
            <a:lstStyle/>
            <a:p>
              <a:pPr algn="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rPr>
                <a:t>指导员工自主测评、自主学习、自主实践、自主晋级</a:t>
              </a:r>
            </a:p>
          </p:txBody>
        </p:sp>
      </p:grpSp>
      <p:grpSp>
        <p:nvGrpSpPr>
          <p:cNvPr id="66" name="组合 65"/>
          <p:cNvGrpSpPr/>
          <p:nvPr/>
        </p:nvGrpSpPr>
        <p:grpSpPr>
          <a:xfrm>
            <a:off x="844157" y="3145052"/>
            <a:ext cx="2553512" cy="1065388"/>
            <a:chOff x="2251083" y="8389120"/>
            <a:chExt cx="6809366" cy="2847570"/>
          </a:xfrm>
        </p:grpSpPr>
        <p:sp>
          <p:nvSpPr>
            <p:cNvPr id="67" name="Shape 1217"/>
            <p:cNvSpPr/>
            <p:nvPr/>
          </p:nvSpPr>
          <p:spPr>
            <a:xfrm>
              <a:off x="7797609" y="8389120"/>
              <a:ext cx="1187848" cy="1187848"/>
            </a:xfrm>
            <a:prstGeom prst="roundRect">
              <a:avLst>
                <a:gd name="adj" fmla="val 20667"/>
              </a:avLst>
            </a:prstGeom>
            <a:solidFill>
              <a:schemeClr val="bg1">
                <a:alpha val="50000"/>
              </a:schemeClr>
            </a:solidFill>
            <a:ln w="12700">
              <a:miter lim="400000"/>
            </a:ln>
          </p:spPr>
          <p:txBody>
            <a:bodyPr lIns="0" tIns="0" rIns="0" bIns="0" anchor="ctr"/>
            <a:lstStyle/>
            <a:p>
              <a:pPr lvl="0">
                <a:defRPr sz="3200">
                  <a:solidFill>
                    <a:srgbClr val="FFFFFF"/>
                  </a:solidFill>
                </a:defRPr>
              </a:pPr>
              <a:endParaRPr sz="440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68" name="Shape 1218"/>
            <p:cNvSpPr/>
            <p:nvPr/>
          </p:nvSpPr>
          <p:spPr>
            <a:xfrm>
              <a:off x="8033574" y="8392464"/>
              <a:ext cx="1026875" cy="1193761"/>
            </a:xfrm>
            <a:prstGeom prst="rect">
              <a:avLst/>
            </a:prstGeom>
            <a:ln w="12700">
              <a:miter lim="400000"/>
            </a:ln>
          </p:spPr>
          <p:txBody>
            <a:bodyPr wrap="none" lIns="38277" tIns="38277" rIns="38277" bIns="38277"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sz="240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微软雅黑" panose="020B0503020204020204" charset="-122"/>
                </a:rPr>
                <a:t></a:t>
              </a:r>
            </a:p>
          </p:txBody>
        </p:sp>
        <p:sp>
          <p:nvSpPr>
            <p:cNvPr id="69" name="Shape 1219"/>
            <p:cNvSpPr/>
            <p:nvPr/>
          </p:nvSpPr>
          <p:spPr>
            <a:xfrm>
              <a:off x="2756107" y="8496000"/>
              <a:ext cx="4699078" cy="493576"/>
            </a:xfrm>
            <a:prstGeom prst="rect">
              <a:avLst/>
            </a:prstGeom>
            <a:ln w="12700">
              <a:miter lim="400000"/>
            </a:ln>
          </p:spPr>
          <p:txBody>
            <a:bodyPr lIns="0" tIns="0" rIns="0" bIns="0">
              <a:spAutoFit/>
            </a:bodyPr>
            <a:lstStyle>
              <a:lvl1pPr algn="r" defTabSz="647700">
                <a:lnSpc>
                  <a:spcPct val="120000"/>
                </a:lnSpc>
                <a:spcBef>
                  <a:spcPts val="1700"/>
                </a:spcBef>
                <a:defRPr sz="2500" b="1">
                  <a:solidFill>
                    <a:srgbClr val="A1BC23"/>
                  </a:solidFill>
                  <a:latin typeface="Lato"/>
                  <a:ea typeface="Lato"/>
                  <a:cs typeface="Lato"/>
                  <a:sym typeface="Lato"/>
                </a:defRPr>
              </a:lvl1pPr>
            </a:lstStyle>
            <a:p>
              <a:pPr lvl="0">
                <a:lnSpc>
                  <a:spcPct val="100000"/>
                </a:lnSpc>
                <a:defRPr sz="1800" b="0">
                  <a:solidFill>
                    <a:srgbClr val="000000"/>
                  </a:solidFill>
                </a:defRPr>
              </a:pPr>
              <a:r>
                <a:rPr lang="zh-CN" altLang="en-US" sz="1200" dirty="0">
                  <a:solidFill>
                    <a:srgbClr val="FFC000"/>
                  </a:solidFill>
                  <a:latin typeface="微软雅黑" panose="020B0503020204020204" charset="-122"/>
                  <a:ea typeface="微软雅黑" panose="020B0503020204020204" charset="-122"/>
                </a:rPr>
                <a:t>协助打通领导晋级通道</a:t>
              </a:r>
              <a:endParaRPr sz="1200" dirty="0">
                <a:solidFill>
                  <a:srgbClr val="FFC000"/>
                </a:solidFill>
                <a:latin typeface="微软雅黑" panose="020B0503020204020204" charset="-122"/>
                <a:ea typeface="微软雅黑" panose="020B0503020204020204" charset="-122"/>
              </a:endParaRPr>
            </a:p>
          </p:txBody>
        </p:sp>
        <p:sp>
          <p:nvSpPr>
            <p:cNvPr id="71" name="矩形 70"/>
            <p:cNvSpPr/>
            <p:nvPr/>
          </p:nvSpPr>
          <p:spPr>
            <a:xfrm>
              <a:off x="2251083" y="9509176"/>
              <a:ext cx="5204099" cy="1727514"/>
            </a:xfrm>
            <a:prstGeom prst="rect">
              <a:avLst/>
            </a:prstGeom>
          </p:spPr>
          <p:txBody>
            <a:bodyPr wrap="square">
              <a:spAutoFit/>
            </a:bodyPr>
            <a:lstStyle/>
            <a:p>
              <a:pPr algn="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rPr>
                <a:t>协助企业结合本身情况，打通领导晋级通道，激发员工自主开发领导力兴趣</a:t>
              </a:r>
            </a:p>
          </p:txBody>
        </p:sp>
      </p:grpSp>
      <p:grpSp>
        <p:nvGrpSpPr>
          <p:cNvPr id="72" name="组合 71"/>
          <p:cNvGrpSpPr/>
          <p:nvPr/>
        </p:nvGrpSpPr>
        <p:grpSpPr>
          <a:xfrm>
            <a:off x="5448229" y="1899497"/>
            <a:ext cx="2473103" cy="1037087"/>
            <a:chOff x="14528609" y="5059997"/>
            <a:chExt cx="6594939" cy="2771922"/>
          </a:xfrm>
        </p:grpSpPr>
        <p:sp>
          <p:nvSpPr>
            <p:cNvPr id="73" name="Shape 1212"/>
            <p:cNvSpPr/>
            <p:nvPr/>
          </p:nvSpPr>
          <p:spPr>
            <a:xfrm>
              <a:off x="14528609" y="5059997"/>
              <a:ext cx="1187848" cy="1187848"/>
            </a:xfrm>
            <a:prstGeom prst="roundRect">
              <a:avLst>
                <a:gd name="adj" fmla="val 20667"/>
              </a:avLst>
            </a:prstGeom>
            <a:solidFill>
              <a:schemeClr val="bg1">
                <a:alpha val="50000"/>
              </a:schemeClr>
            </a:solidFill>
            <a:ln w="12700">
              <a:miter lim="400000"/>
            </a:ln>
          </p:spPr>
          <p:txBody>
            <a:bodyPr lIns="0" tIns="0" rIns="0" bIns="0" anchor="ctr"/>
            <a:lstStyle/>
            <a:p>
              <a:pPr lvl="0">
                <a:defRPr sz="3200">
                  <a:solidFill>
                    <a:srgbClr val="FFFFFF"/>
                  </a:solidFill>
                </a:defRPr>
              </a:pPr>
              <a:endParaRPr sz="440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74" name="Shape 1213"/>
            <p:cNvSpPr/>
            <p:nvPr/>
          </p:nvSpPr>
          <p:spPr>
            <a:xfrm>
              <a:off x="14766388" y="5063338"/>
              <a:ext cx="1026874" cy="1193759"/>
            </a:xfrm>
            <a:prstGeom prst="rect">
              <a:avLst/>
            </a:prstGeom>
            <a:ln w="12700">
              <a:miter lim="400000"/>
            </a:ln>
          </p:spPr>
          <p:txBody>
            <a:bodyPr wrap="none" lIns="38277" tIns="38277" rIns="38277" bIns="38277"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sz="24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微软雅黑" panose="020B0503020204020204" charset="-122"/>
                </a:rPr>
                <a:t></a:t>
              </a:r>
            </a:p>
          </p:txBody>
        </p:sp>
        <p:sp>
          <p:nvSpPr>
            <p:cNvPr id="75" name="Shape 1214"/>
            <p:cNvSpPr/>
            <p:nvPr/>
          </p:nvSpPr>
          <p:spPr>
            <a:xfrm>
              <a:off x="15991838" y="5158369"/>
              <a:ext cx="4699076" cy="493575"/>
            </a:xfrm>
            <a:prstGeom prst="rect">
              <a:avLst/>
            </a:prstGeom>
            <a:ln w="12700">
              <a:miter lim="400000"/>
            </a:ln>
          </p:spPr>
          <p:txBody>
            <a:bodyPr lIns="0" tIns="0" rIns="0" bIns="0">
              <a:spAutoFit/>
            </a:bodyPr>
            <a:lstStyle>
              <a:lvl1pPr algn="l" defTabSz="647700">
                <a:lnSpc>
                  <a:spcPct val="120000"/>
                </a:lnSpc>
                <a:spcBef>
                  <a:spcPts val="1700"/>
                </a:spcBef>
                <a:defRPr sz="2500" b="1">
                  <a:solidFill>
                    <a:srgbClr val="0087B1"/>
                  </a:solidFill>
                  <a:latin typeface="Lato"/>
                  <a:ea typeface="Lato"/>
                  <a:cs typeface="Lato"/>
                  <a:sym typeface="Lato"/>
                </a:defRPr>
              </a:lvl1pPr>
            </a:lstStyle>
            <a:p>
              <a:pPr lvl="0">
                <a:lnSpc>
                  <a:spcPct val="100000"/>
                </a:lnSpc>
                <a:defRPr sz="1800" b="0">
                  <a:solidFill>
                    <a:srgbClr val="000000"/>
                  </a:solidFill>
                </a:defRPr>
              </a:pPr>
              <a:r>
                <a:rPr lang="zh-CN" altLang="en-US" sz="1200" dirty="0">
                  <a:solidFill>
                    <a:srgbClr val="FFC000"/>
                  </a:solidFill>
                  <a:latin typeface="微软雅黑" panose="020B0503020204020204" charset="-122"/>
                  <a:ea typeface="微软雅黑" panose="020B0503020204020204" charset="-122"/>
                </a:rPr>
                <a:t>各层领导全套视频课程</a:t>
              </a:r>
              <a:endParaRPr sz="1200" dirty="0">
                <a:solidFill>
                  <a:srgbClr val="FFC000"/>
                </a:solidFill>
                <a:latin typeface="微软雅黑" panose="020B0503020204020204" charset="-122"/>
                <a:ea typeface="微软雅黑" panose="020B0503020204020204" charset="-122"/>
              </a:endParaRPr>
            </a:p>
          </p:txBody>
        </p:sp>
        <p:sp>
          <p:nvSpPr>
            <p:cNvPr id="77" name="矩形 76"/>
            <p:cNvSpPr/>
            <p:nvPr/>
          </p:nvSpPr>
          <p:spPr>
            <a:xfrm>
              <a:off x="15919449" y="6104408"/>
              <a:ext cx="5204099" cy="1727511"/>
            </a:xfrm>
            <a:prstGeom prst="rect">
              <a:avLst/>
            </a:prstGeom>
          </p:spPr>
          <p:txBody>
            <a:bodyPr wrap="square">
              <a:spAutoFit/>
            </a:bodyPr>
            <a:lstStyle/>
            <a:p>
              <a:pPr algn="l"/>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rPr>
                <a:t>六个层级五大类别十九个维度共</a:t>
              </a:r>
              <a:r>
                <a:rPr lang="en-US" altLang="zh-CN"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rPr>
                <a:t>101</a:t>
              </a: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rPr>
                <a:t>门以</a:t>
              </a:r>
              <a:r>
                <a:rPr lang="zh-CN" altLang="en-US" sz="1200" dirty="0">
                  <a:solidFill>
                    <a:srgbClr val="FFC000"/>
                  </a:solidFill>
                  <a:latin typeface="微软雅黑" panose="020B0503020204020204" charset="-122"/>
                  <a:ea typeface="微软雅黑" panose="020B0503020204020204" charset="-122"/>
                  <a:cs typeface="Lato"/>
                  <a:sym typeface="Lato"/>
                </a:rPr>
                <a:t>能力转化为目标</a:t>
              </a: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rPr>
                <a:t>的视频课程</a:t>
              </a:r>
            </a:p>
          </p:txBody>
        </p:sp>
      </p:grpSp>
      <p:grpSp>
        <p:nvGrpSpPr>
          <p:cNvPr id="78" name="组合 77"/>
          <p:cNvGrpSpPr/>
          <p:nvPr/>
        </p:nvGrpSpPr>
        <p:grpSpPr>
          <a:xfrm>
            <a:off x="5448229" y="3145052"/>
            <a:ext cx="2473103" cy="1065388"/>
            <a:chOff x="14528609" y="8389120"/>
            <a:chExt cx="6594939" cy="2847570"/>
          </a:xfrm>
        </p:grpSpPr>
        <p:sp>
          <p:nvSpPr>
            <p:cNvPr id="79" name="Shape 1222"/>
            <p:cNvSpPr/>
            <p:nvPr/>
          </p:nvSpPr>
          <p:spPr>
            <a:xfrm>
              <a:off x="14528609" y="8389120"/>
              <a:ext cx="1187848" cy="1187848"/>
            </a:xfrm>
            <a:prstGeom prst="roundRect">
              <a:avLst>
                <a:gd name="adj" fmla="val 20667"/>
              </a:avLst>
            </a:prstGeom>
            <a:solidFill>
              <a:schemeClr val="bg1">
                <a:alpha val="50000"/>
              </a:schemeClr>
            </a:solidFill>
            <a:ln w="12700">
              <a:miter lim="400000"/>
            </a:ln>
          </p:spPr>
          <p:txBody>
            <a:bodyPr lIns="0" tIns="0" rIns="0" bIns="0" anchor="ctr"/>
            <a:lstStyle/>
            <a:p>
              <a:pPr lvl="0">
                <a:defRPr sz="3200">
                  <a:solidFill>
                    <a:srgbClr val="FFFFFF"/>
                  </a:solidFill>
                </a:defRPr>
              </a:pPr>
              <a:endParaRPr sz="440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80" name="Shape 1223"/>
            <p:cNvSpPr/>
            <p:nvPr/>
          </p:nvSpPr>
          <p:spPr>
            <a:xfrm>
              <a:off x="14665334" y="8392464"/>
              <a:ext cx="903389" cy="1193761"/>
            </a:xfrm>
            <a:prstGeom prst="rect">
              <a:avLst/>
            </a:prstGeom>
            <a:ln w="12700">
              <a:miter lim="400000"/>
            </a:ln>
          </p:spPr>
          <p:txBody>
            <a:bodyPr lIns="38277" tIns="38277" rIns="38277" bIns="38277" anchor="ctr">
              <a:spAutoFit/>
            </a:bodyPr>
            <a:lstStyle>
              <a:lvl1pPr>
                <a:lnSpc>
                  <a:spcPct val="150000"/>
                </a:lnSpc>
                <a:defRPr sz="4000">
                  <a:solidFill>
                    <a:srgbClr val="FFFFFF"/>
                  </a:solidFill>
                  <a:latin typeface="FontAwesome"/>
                  <a:ea typeface="FontAwesome"/>
                  <a:cs typeface="FontAwesome"/>
                  <a:sym typeface="FontAwesome"/>
                </a:defRPr>
              </a:lvl1pPr>
            </a:lstStyle>
            <a:p>
              <a:pPr lvl="0">
                <a:lnSpc>
                  <a:spcPct val="100000"/>
                </a:lnSpc>
                <a:defRPr sz="1800">
                  <a:solidFill>
                    <a:srgbClr val="000000"/>
                  </a:solidFill>
                </a:defRPr>
              </a:pPr>
              <a:r>
                <a:rPr sz="240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微软雅黑" panose="020B0503020204020204" charset="-122"/>
                </a:rPr>
                <a:t></a:t>
              </a:r>
            </a:p>
          </p:txBody>
        </p:sp>
        <p:sp>
          <p:nvSpPr>
            <p:cNvPr id="81" name="Shape 1224"/>
            <p:cNvSpPr/>
            <p:nvPr/>
          </p:nvSpPr>
          <p:spPr>
            <a:xfrm>
              <a:off x="15989502" y="8496000"/>
              <a:ext cx="4699076" cy="493576"/>
            </a:xfrm>
            <a:prstGeom prst="rect">
              <a:avLst/>
            </a:prstGeom>
            <a:ln w="12700">
              <a:miter lim="400000"/>
            </a:ln>
          </p:spPr>
          <p:txBody>
            <a:bodyPr lIns="0" tIns="0" rIns="0" bIns="0">
              <a:spAutoFit/>
            </a:bodyPr>
            <a:lstStyle>
              <a:lvl1pPr algn="l" defTabSz="647700">
                <a:lnSpc>
                  <a:spcPct val="120000"/>
                </a:lnSpc>
                <a:spcBef>
                  <a:spcPts val="1700"/>
                </a:spcBef>
                <a:defRPr sz="2500" b="1">
                  <a:solidFill>
                    <a:srgbClr val="FF8601"/>
                  </a:solidFill>
                  <a:latin typeface="Lato"/>
                  <a:ea typeface="Lato"/>
                  <a:cs typeface="Lato"/>
                  <a:sym typeface="Lato"/>
                </a:defRPr>
              </a:lvl1pPr>
            </a:lstStyle>
            <a:p>
              <a:pPr lvl="0">
                <a:lnSpc>
                  <a:spcPct val="100000"/>
                </a:lnSpc>
                <a:defRPr sz="1800" b="0">
                  <a:solidFill>
                    <a:srgbClr val="000000"/>
                  </a:solidFill>
                </a:defRPr>
              </a:pPr>
              <a:r>
                <a:rPr lang="zh-CN" altLang="en-US" sz="1200" dirty="0">
                  <a:solidFill>
                    <a:srgbClr val="FFC000"/>
                  </a:solidFill>
                  <a:latin typeface="微软雅黑" panose="020B0503020204020204" charset="-122"/>
                  <a:ea typeface="微软雅黑" panose="020B0503020204020204" charset="-122"/>
                </a:rPr>
                <a:t>课程升级服务</a:t>
              </a:r>
              <a:endParaRPr sz="1200" dirty="0">
                <a:solidFill>
                  <a:srgbClr val="FFC000"/>
                </a:solidFill>
                <a:latin typeface="微软雅黑" panose="020B0503020204020204" charset="-122"/>
                <a:ea typeface="微软雅黑" panose="020B0503020204020204" charset="-122"/>
              </a:endParaRPr>
            </a:p>
          </p:txBody>
        </p:sp>
        <p:sp>
          <p:nvSpPr>
            <p:cNvPr id="83" name="矩形 82"/>
            <p:cNvSpPr/>
            <p:nvPr/>
          </p:nvSpPr>
          <p:spPr>
            <a:xfrm>
              <a:off x="15919449" y="9509176"/>
              <a:ext cx="5204099" cy="1727514"/>
            </a:xfrm>
            <a:prstGeom prst="rect">
              <a:avLst/>
            </a:prstGeom>
          </p:spPr>
          <p:txBody>
            <a:bodyPr wrap="square">
              <a:spAutoFit/>
            </a:bodyPr>
            <a:lstStyle/>
            <a:p>
              <a:pPr algn="l"/>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rPr>
                <a:t>跟进领导力开发新技术，按年更新全面领导力学习地图及配套的视频课程</a:t>
              </a:r>
            </a:p>
          </p:txBody>
        </p:sp>
      </p:gr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indefinite" fill="hold"/>
                                        <p:tgtEl>
                                          <p:spTgt spid="56"/>
                                        </p:tgtEl>
                                        <p:attrNameLst>
                                          <p:attrName>style.visibility</p:attrName>
                                        </p:attrNameLst>
                                      </p:cBhvr>
                                      <p:to>
                                        <p:strVal val="visible"/>
                                      </p:to>
                                    </p:set>
                                    <p:anim calcmode="lin" valueType="num">
                                      <p:cBhvr>
                                        <p:cTn id="7" dur="700" fill="hold"/>
                                        <p:tgtEl>
                                          <p:spTgt spid="56"/>
                                        </p:tgtEl>
                                        <p:attrNameLst>
                                          <p:attrName>ppt_x</p:attrName>
                                        </p:attrNameLst>
                                      </p:cBhvr>
                                      <p:tavLst>
                                        <p:tav tm="0">
                                          <p:val>
                                            <p:strVal val="0-#ppt_w/2"/>
                                          </p:val>
                                        </p:tav>
                                        <p:tav tm="100000">
                                          <p:val>
                                            <p:strVal val="#ppt_x"/>
                                          </p:val>
                                        </p:tav>
                                      </p:tavLst>
                                    </p:anim>
                                    <p:anim calcmode="lin" valueType="num">
                                      <p:cBhvr>
                                        <p:cTn id="8" dur="700" fill="hold"/>
                                        <p:tgtEl>
                                          <p:spTgt spid="56"/>
                                        </p:tgtEl>
                                        <p:attrNameLst>
                                          <p:attrName>ppt_y</p:attrName>
                                        </p:attrNameLst>
                                      </p:cBhvr>
                                      <p:tavLst>
                                        <p:tav tm="0">
                                          <p:val>
                                            <p:strVal val="#ppt_y"/>
                                          </p:val>
                                        </p:tav>
                                        <p:tav tm="100000">
                                          <p:val>
                                            <p:strVal val="#ppt_y"/>
                                          </p:val>
                                        </p:tav>
                                      </p:tavLst>
                                    </p:anim>
                                  </p:childTnLst>
                                </p:cTn>
                              </p:par>
                              <p:par>
                                <p:cTn id="9" presetID="23" presetClass="entr" presetSubtype="32" fill="hold" grpId="0" nodeType="withEffect">
                                  <p:stCondLst>
                                    <p:cond delay="500"/>
                                  </p:stCondLst>
                                  <p:childTnLst>
                                    <p:set>
                                      <p:cBhvr>
                                        <p:cTn id="10" dur="indefinite" fill="hold"/>
                                        <p:tgtEl>
                                          <p:spTgt spid="57"/>
                                        </p:tgtEl>
                                        <p:attrNameLst>
                                          <p:attrName>style.visibility</p:attrName>
                                        </p:attrNameLst>
                                      </p:cBhvr>
                                      <p:to>
                                        <p:strVal val="visible"/>
                                      </p:to>
                                    </p:set>
                                    <p:anim calcmode="lin" valueType="num">
                                      <p:cBhvr>
                                        <p:cTn id="11" dur="750" fill="hold"/>
                                        <p:tgtEl>
                                          <p:spTgt spid="57"/>
                                        </p:tgtEl>
                                        <p:attrNameLst>
                                          <p:attrName>ppt_w</p:attrName>
                                        </p:attrNameLst>
                                      </p:cBhvr>
                                      <p:tavLst>
                                        <p:tav tm="0">
                                          <p:val>
                                            <p:fltVal val="0"/>
                                          </p:val>
                                        </p:tav>
                                        <p:tav tm="100000">
                                          <p:val>
                                            <p:strVal val="#ppt_w"/>
                                          </p:val>
                                        </p:tav>
                                      </p:tavLst>
                                    </p:anim>
                                    <p:anim calcmode="lin" valueType="num">
                                      <p:cBhvr>
                                        <p:cTn id="12" dur="750" fill="hold"/>
                                        <p:tgtEl>
                                          <p:spTgt spid="57"/>
                                        </p:tgtEl>
                                        <p:attrNameLst>
                                          <p:attrName>ppt_h</p:attrName>
                                        </p:attrNameLst>
                                      </p:cBhvr>
                                      <p:tavLst>
                                        <p:tav tm="0">
                                          <p:val>
                                            <p:fltVal val="0"/>
                                          </p:val>
                                        </p:tav>
                                        <p:tav tm="100000">
                                          <p:val>
                                            <p:strVal val="#ppt_h"/>
                                          </p:val>
                                        </p:tav>
                                      </p:tavLst>
                                    </p:anim>
                                  </p:childTnLst>
                                </p:cTn>
                              </p:par>
                              <p:par>
                                <p:cTn id="13" presetID="15" presetClass="entr" presetSubtype="0" fill="hold" nodeType="withEffect">
                                  <p:stCondLst>
                                    <p:cond delay="750"/>
                                  </p:stCondLst>
                                  <p:childTnLst>
                                    <p:set>
                                      <p:cBhvr>
                                        <p:cTn id="14" dur="1" fill="hold">
                                          <p:stCondLst>
                                            <p:cond delay="0"/>
                                          </p:stCondLst>
                                        </p:cTn>
                                        <p:tgtEl>
                                          <p:spTgt spid="60"/>
                                        </p:tgtEl>
                                        <p:attrNameLst>
                                          <p:attrName>style.visibility</p:attrName>
                                        </p:attrNameLst>
                                      </p:cBhvr>
                                      <p:to>
                                        <p:strVal val="visible"/>
                                      </p:to>
                                    </p:set>
                                    <p:anim calcmode="lin" valueType="num">
                                      <p:cBhvr>
                                        <p:cTn id="15" dur="1000" fill="hold"/>
                                        <p:tgtEl>
                                          <p:spTgt spid="60"/>
                                        </p:tgtEl>
                                        <p:attrNameLst>
                                          <p:attrName>ppt_w</p:attrName>
                                        </p:attrNameLst>
                                      </p:cBhvr>
                                      <p:tavLst>
                                        <p:tav tm="0">
                                          <p:val>
                                            <p:fltVal val="0"/>
                                          </p:val>
                                        </p:tav>
                                        <p:tav tm="100000">
                                          <p:val>
                                            <p:strVal val="#ppt_w"/>
                                          </p:val>
                                        </p:tav>
                                      </p:tavLst>
                                    </p:anim>
                                    <p:anim calcmode="lin" valueType="num">
                                      <p:cBhvr>
                                        <p:cTn id="16" dur="1000" fill="hold"/>
                                        <p:tgtEl>
                                          <p:spTgt spid="60"/>
                                        </p:tgtEl>
                                        <p:attrNameLst>
                                          <p:attrName>ppt_h</p:attrName>
                                        </p:attrNameLst>
                                      </p:cBhvr>
                                      <p:tavLst>
                                        <p:tav tm="0">
                                          <p:val>
                                            <p:fltVal val="0"/>
                                          </p:val>
                                        </p:tav>
                                        <p:tav tm="100000">
                                          <p:val>
                                            <p:strVal val="#ppt_h"/>
                                          </p:val>
                                        </p:tav>
                                      </p:tavLst>
                                    </p:anim>
                                    <p:anim calcmode="lin" valueType="num">
                                      <p:cBhvr>
                                        <p:cTn id="17" dur="1000" fill="hold"/>
                                        <p:tgtEl>
                                          <p:spTgt spid="6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0"/>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1750"/>
                            </p:stCondLst>
                            <p:childTnLst>
                              <p:par>
                                <p:cTn id="20" presetID="15" presetClass="entr" presetSubtype="0" fill="hold" nodeType="afterEffect">
                                  <p:stCondLst>
                                    <p:cond delay="0"/>
                                  </p:stCondLst>
                                  <p:childTnLst>
                                    <p:set>
                                      <p:cBhvr>
                                        <p:cTn id="21" dur="1" fill="hold">
                                          <p:stCondLst>
                                            <p:cond delay="0"/>
                                          </p:stCondLst>
                                        </p:cTn>
                                        <p:tgtEl>
                                          <p:spTgt spid="66"/>
                                        </p:tgtEl>
                                        <p:attrNameLst>
                                          <p:attrName>style.visibility</p:attrName>
                                        </p:attrNameLst>
                                      </p:cBhvr>
                                      <p:to>
                                        <p:strVal val="visible"/>
                                      </p:to>
                                    </p:set>
                                    <p:anim calcmode="lin" valueType="num">
                                      <p:cBhvr>
                                        <p:cTn id="22" dur="1000" fill="hold"/>
                                        <p:tgtEl>
                                          <p:spTgt spid="66"/>
                                        </p:tgtEl>
                                        <p:attrNameLst>
                                          <p:attrName>ppt_w</p:attrName>
                                        </p:attrNameLst>
                                      </p:cBhvr>
                                      <p:tavLst>
                                        <p:tav tm="0">
                                          <p:val>
                                            <p:fltVal val="0"/>
                                          </p:val>
                                        </p:tav>
                                        <p:tav tm="100000">
                                          <p:val>
                                            <p:strVal val="#ppt_w"/>
                                          </p:val>
                                        </p:tav>
                                      </p:tavLst>
                                    </p:anim>
                                    <p:anim calcmode="lin" valueType="num">
                                      <p:cBhvr>
                                        <p:cTn id="23" dur="1000" fill="hold"/>
                                        <p:tgtEl>
                                          <p:spTgt spid="66"/>
                                        </p:tgtEl>
                                        <p:attrNameLst>
                                          <p:attrName>ppt_h</p:attrName>
                                        </p:attrNameLst>
                                      </p:cBhvr>
                                      <p:tavLst>
                                        <p:tav tm="0">
                                          <p:val>
                                            <p:fltVal val="0"/>
                                          </p:val>
                                        </p:tav>
                                        <p:tav tm="100000">
                                          <p:val>
                                            <p:strVal val="#ppt_h"/>
                                          </p:val>
                                        </p:tav>
                                      </p:tavLst>
                                    </p:anim>
                                    <p:anim calcmode="lin" valueType="num">
                                      <p:cBhvr>
                                        <p:cTn id="24" dur="1000" fill="hold"/>
                                        <p:tgtEl>
                                          <p:spTgt spid="6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66"/>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750"/>
                            </p:stCondLst>
                            <p:childTnLst>
                              <p:par>
                                <p:cTn id="27" presetID="15" presetClass="entr" presetSubtype="0" fill="hold" nodeType="afterEffect">
                                  <p:stCondLst>
                                    <p:cond delay="0"/>
                                  </p:stCondLst>
                                  <p:childTnLst>
                                    <p:set>
                                      <p:cBhvr>
                                        <p:cTn id="28" dur="1" fill="hold">
                                          <p:stCondLst>
                                            <p:cond delay="0"/>
                                          </p:stCondLst>
                                        </p:cTn>
                                        <p:tgtEl>
                                          <p:spTgt spid="72"/>
                                        </p:tgtEl>
                                        <p:attrNameLst>
                                          <p:attrName>style.visibility</p:attrName>
                                        </p:attrNameLst>
                                      </p:cBhvr>
                                      <p:to>
                                        <p:strVal val="visible"/>
                                      </p:to>
                                    </p:set>
                                    <p:anim calcmode="lin" valueType="num">
                                      <p:cBhvr>
                                        <p:cTn id="29" dur="1000" fill="hold"/>
                                        <p:tgtEl>
                                          <p:spTgt spid="72"/>
                                        </p:tgtEl>
                                        <p:attrNameLst>
                                          <p:attrName>ppt_w</p:attrName>
                                        </p:attrNameLst>
                                      </p:cBhvr>
                                      <p:tavLst>
                                        <p:tav tm="0">
                                          <p:val>
                                            <p:fltVal val="0"/>
                                          </p:val>
                                        </p:tav>
                                        <p:tav tm="100000">
                                          <p:val>
                                            <p:strVal val="#ppt_w"/>
                                          </p:val>
                                        </p:tav>
                                      </p:tavLst>
                                    </p:anim>
                                    <p:anim calcmode="lin" valueType="num">
                                      <p:cBhvr>
                                        <p:cTn id="30" dur="1000" fill="hold"/>
                                        <p:tgtEl>
                                          <p:spTgt spid="72"/>
                                        </p:tgtEl>
                                        <p:attrNameLst>
                                          <p:attrName>ppt_h</p:attrName>
                                        </p:attrNameLst>
                                      </p:cBhvr>
                                      <p:tavLst>
                                        <p:tav tm="0">
                                          <p:val>
                                            <p:fltVal val="0"/>
                                          </p:val>
                                        </p:tav>
                                        <p:tav tm="100000">
                                          <p:val>
                                            <p:strVal val="#ppt_h"/>
                                          </p:val>
                                        </p:tav>
                                      </p:tavLst>
                                    </p:anim>
                                    <p:anim calcmode="lin" valueType="num">
                                      <p:cBhvr>
                                        <p:cTn id="31" dur="1000" fill="hold"/>
                                        <p:tgtEl>
                                          <p:spTgt spid="72"/>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72"/>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3750"/>
                            </p:stCondLst>
                            <p:childTnLst>
                              <p:par>
                                <p:cTn id="34" presetID="15" presetClass="entr" presetSubtype="0" fill="hold" nodeType="afterEffect">
                                  <p:stCondLst>
                                    <p:cond delay="0"/>
                                  </p:stCondLst>
                                  <p:childTnLst>
                                    <p:set>
                                      <p:cBhvr>
                                        <p:cTn id="35" dur="1" fill="hold">
                                          <p:stCondLst>
                                            <p:cond delay="0"/>
                                          </p:stCondLst>
                                        </p:cTn>
                                        <p:tgtEl>
                                          <p:spTgt spid="78"/>
                                        </p:tgtEl>
                                        <p:attrNameLst>
                                          <p:attrName>style.visibility</p:attrName>
                                        </p:attrNameLst>
                                      </p:cBhvr>
                                      <p:to>
                                        <p:strVal val="visible"/>
                                      </p:to>
                                    </p:set>
                                    <p:anim calcmode="lin" valueType="num">
                                      <p:cBhvr>
                                        <p:cTn id="36" dur="1000" fill="hold"/>
                                        <p:tgtEl>
                                          <p:spTgt spid="78"/>
                                        </p:tgtEl>
                                        <p:attrNameLst>
                                          <p:attrName>ppt_w</p:attrName>
                                        </p:attrNameLst>
                                      </p:cBhvr>
                                      <p:tavLst>
                                        <p:tav tm="0">
                                          <p:val>
                                            <p:fltVal val="0"/>
                                          </p:val>
                                        </p:tav>
                                        <p:tav tm="100000">
                                          <p:val>
                                            <p:strVal val="#ppt_w"/>
                                          </p:val>
                                        </p:tav>
                                      </p:tavLst>
                                    </p:anim>
                                    <p:anim calcmode="lin" valueType="num">
                                      <p:cBhvr>
                                        <p:cTn id="37" dur="1000" fill="hold"/>
                                        <p:tgtEl>
                                          <p:spTgt spid="78"/>
                                        </p:tgtEl>
                                        <p:attrNameLst>
                                          <p:attrName>ppt_h</p:attrName>
                                        </p:attrNameLst>
                                      </p:cBhvr>
                                      <p:tavLst>
                                        <p:tav tm="0">
                                          <p:val>
                                            <p:fltVal val="0"/>
                                          </p:val>
                                        </p:tav>
                                        <p:tav tm="100000">
                                          <p:val>
                                            <p:strVal val="#ppt_h"/>
                                          </p:val>
                                        </p:tav>
                                      </p:tavLst>
                                    </p:anim>
                                    <p:anim calcmode="lin" valueType="num">
                                      <p:cBhvr>
                                        <p:cTn id="38" dur="1000" fill="hold"/>
                                        <p:tgtEl>
                                          <p:spTgt spid="78"/>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78"/>
                                        </p:tgtEl>
                                        <p:attrNameLst>
                                          <p:attrName>ppt_y</p:attrName>
                                        </p:attrNameLst>
                                      </p:cBhvr>
                                      <p:tavLst>
                                        <p:tav tm="0" fmla="#ppt_y+(sin(-2*pi*(1-$))*-#ppt_x+cos(-2*pi*(1-$))*(1-#ppt_y))*(1-$)">
                                          <p:val>
                                            <p:fltVal val="0"/>
                                          </p:val>
                                        </p:tav>
                                        <p:tav tm="100000">
                                          <p:val>
                                            <p:fltVal val="1"/>
                                          </p:val>
                                        </p:tav>
                                      </p:tavLst>
                                    </p:anim>
                                  </p:childTnLst>
                                </p:cTn>
                              </p:par>
                            </p:childTnLst>
                          </p:cTn>
                        </p:par>
                        <p:par>
                          <p:cTn id="40" fill="hold">
                            <p:stCondLst>
                              <p:cond delay="4750"/>
                            </p:stCondLst>
                            <p:childTnLst>
                              <p:par>
                                <p:cTn id="41" presetID="32" presetClass="emph" presetSubtype="0" repeatCount="3000" fill="hold" nodeType="afterEffect">
                                  <p:stCondLst>
                                    <p:cond delay="0"/>
                                  </p:stCondLst>
                                  <p:childTnLst>
                                    <p:animRot by="120000">
                                      <p:cBhvr>
                                        <p:cTn id="42" dur="100" fill="hold">
                                          <p:stCondLst>
                                            <p:cond delay="0"/>
                                          </p:stCondLst>
                                        </p:cTn>
                                        <p:tgtEl>
                                          <p:spTgt spid="57"/>
                                        </p:tgtEl>
                                        <p:attrNameLst>
                                          <p:attrName>r</p:attrName>
                                        </p:attrNameLst>
                                      </p:cBhvr>
                                    </p:animRot>
                                    <p:animRot by="-240000">
                                      <p:cBhvr>
                                        <p:cTn id="43" dur="200" fill="hold">
                                          <p:stCondLst>
                                            <p:cond delay="200"/>
                                          </p:stCondLst>
                                        </p:cTn>
                                        <p:tgtEl>
                                          <p:spTgt spid="57"/>
                                        </p:tgtEl>
                                        <p:attrNameLst>
                                          <p:attrName>r</p:attrName>
                                        </p:attrNameLst>
                                      </p:cBhvr>
                                    </p:animRot>
                                    <p:animRot by="240000">
                                      <p:cBhvr>
                                        <p:cTn id="44" dur="200" fill="hold">
                                          <p:stCondLst>
                                            <p:cond delay="400"/>
                                          </p:stCondLst>
                                        </p:cTn>
                                        <p:tgtEl>
                                          <p:spTgt spid="57"/>
                                        </p:tgtEl>
                                        <p:attrNameLst>
                                          <p:attrName>r</p:attrName>
                                        </p:attrNameLst>
                                      </p:cBhvr>
                                    </p:animRot>
                                    <p:animRot by="-240000">
                                      <p:cBhvr>
                                        <p:cTn id="45" dur="200" fill="hold">
                                          <p:stCondLst>
                                            <p:cond delay="600"/>
                                          </p:stCondLst>
                                        </p:cTn>
                                        <p:tgtEl>
                                          <p:spTgt spid="57"/>
                                        </p:tgtEl>
                                        <p:attrNameLst>
                                          <p:attrName>r</p:attrName>
                                        </p:attrNameLst>
                                      </p:cBhvr>
                                    </p:animRot>
                                    <p:animRot by="120000">
                                      <p:cBhvr>
                                        <p:cTn id="46" dur="200" fill="hold">
                                          <p:stCondLst>
                                            <p:cond delay="800"/>
                                          </p:stCondLst>
                                        </p:cTn>
                                        <p:tgtEl>
                                          <p:spTgt spid="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advAuto="0"/>
      <p:bldP spid="57" grpId="0" bldLvl="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100000">
              <a:srgbClr val="682367"/>
            </a:gs>
            <a:gs pos="39000">
              <a:srgbClr val="020049"/>
            </a:gs>
          </a:gsLst>
          <a:lin ang="4200000" scaled="0"/>
        </a:gradFill>
        <a:effectLst/>
      </p:bgPr>
    </p:bg>
    <p:spTree>
      <p:nvGrpSpPr>
        <p:cNvPr id="1" name=""/>
        <p:cNvGrpSpPr/>
        <p:nvPr/>
      </p:nvGrpSpPr>
      <p:grpSpPr>
        <a:xfrm>
          <a:off x="0" y="0"/>
          <a:ext cx="0" cy="0"/>
          <a:chOff x="0" y="0"/>
          <a:chExt cx="0" cy="0"/>
        </a:xfrm>
      </p:grpSpPr>
      <p:grpSp>
        <p:nvGrpSpPr>
          <p:cNvPr id="3" name="组合 2"/>
          <p:cNvGrpSpPr/>
          <p:nvPr userDrawn="1"/>
        </p:nvGrpSpPr>
        <p:grpSpPr>
          <a:xfrm>
            <a:off x="0" y="134356"/>
            <a:ext cx="268663" cy="311139"/>
            <a:chOff x="0" y="179110"/>
            <a:chExt cx="358217" cy="414780"/>
          </a:xfrm>
          <a:solidFill>
            <a:schemeClr val="bg1"/>
          </a:solidFill>
        </p:grpSpPr>
        <p:sp>
          <p:nvSpPr>
            <p:cNvPr id="4" name="矩形 3"/>
            <p:cNvSpPr/>
            <p:nvPr/>
          </p:nvSpPr>
          <p:spPr>
            <a:xfrm>
              <a:off x="0" y="179110"/>
              <a:ext cx="226243"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sp>
          <p:nvSpPr>
            <p:cNvPr id="5" name="矩形 4"/>
            <p:cNvSpPr/>
            <p:nvPr/>
          </p:nvSpPr>
          <p:spPr>
            <a:xfrm>
              <a:off x="273470" y="179110"/>
              <a:ext cx="84747"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grpSp>
      <p:sp>
        <p:nvSpPr>
          <p:cNvPr id="2" name="标题 6"/>
          <p:cNvSpPr>
            <a:spLocks noGrp="1"/>
          </p:cNvSpPr>
          <p:nvPr/>
        </p:nvSpPr>
        <p:spPr>
          <a:xfrm>
            <a:off x="247282" y="30432"/>
            <a:ext cx="6553736" cy="519533"/>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2100" b="0" kern="1200">
                <a:gradFill>
                  <a:gsLst>
                    <a:gs pos="0">
                      <a:srgbClr val="1E5B93"/>
                    </a:gs>
                    <a:gs pos="100000">
                      <a:srgbClr val="3E1840"/>
                    </a:gs>
                  </a:gsLst>
                  <a:lin ang="0" scaled="1"/>
                </a:gradFill>
                <a:latin typeface="时尚中黑简体" panose="01010104010101010101" pitchFamily="2" charset="-122"/>
                <a:ea typeface="时尚中黑简体" panose="01010104010101010101" pitchFamily="2" charset="-122"/>
                <a:cs typeface="+mj-cs"/>
              </a:defRPr>
            </a:lvl1pPr>
          </a:lstStyle>
          <a:p>
            <a:r>
              <a:rPr lang="zh-CN" altLang="en-US"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协助建设高效运作的上级教练系统，打造规模领导力</a:t>
            </a:r>
          </a:p>
        </p:txBody>
      </p:sp>
      <p:sp>
        <p:nvSpPr>
          <p:cNvPr id="26" name="灯片编号占位符 25"/>
          <p:cNvSpPr>
            <a:spLocks noGrp="1"/>
          </p:cNvSpPr>
          <p:nvPr>
            <p:ph type="sldNum" sz="quarter" idx="12"/>
          </p:nvPr>
        </p:nvSpPr>
        <p:spPr>
          <a:xfrm>
            <a:off x="8594375" y="4708702"/>
            <a:ext cx="371475" cy="283882"/>
          </a:xfrm>
        </p:spPr>
        <p:txBody>
          <a:bodyPr/>
          <a:lstStyle/>
          <a:p>
            <a:fld id="{5B582246-316D-466E-A953-A97F548BBB30}" type="slidenum">
              <a:rPr lang="zh-CN" altLang="en-US" sz="1050" smtClean="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16</a:t>
            </a:fld>
            <a:endParaRPr lang="zh-CN" altLang="en-US" sz="10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72" name="任意多边形 8"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D795209D-9EDA-41EB-8B8B-311BC5C7486D}"/>
              </a:ext>
            </a:extLst>
          </p:cNvPr>
          <p:cNvSpPr/>
          <p:nvPr/>
        </p:nvSpPr>
        <p:spPr>
          <a:xfrm rot="2700000" flipH="1">
            <a:off x="2824523" y="1962521"/>
            <a:ext cx="1282500" cy="1276056"/>
          </a:xfrm>
          <a:custGeom>
            <a:avLst/>
            <a:gdLst>
              <a:gd name="connsiteX0" fmla="*/ 2779888 w 2779888"/>
              <a:gd name="connsiteY0" fmla="*/ 0 h 2765919"/>
              <a:gd name="connsiteX1" fmla="*/ 1964824 w 2779888"/>
              <a:gd name="connsiteY1" fmla="*/ 1960733 h 2765919"/>
              <a:gd name="connsiteX2" fmla="*/ 0 w 2779888"/>
              <a:gd name="connsiteY2" fmla="*/ 2765884 h 2765919"/>
              <a:gd name="connsiteX3" fmla="*/ 9758 w 2779888"/>
              <a:gd name="connsiteY3" fmla="*/ 833959 h 2765919"/>
              <a:gd name="connsiteX4" fmla="*/ 66823 w 2779888"/>
              <a:gd name="connsiteY4" fmla="*/ 838996 h 2765919"/>
              <a:gd name="connsiteX5" fmla="*/ 661951 w 2779888"/>
              <a:gd name="connsiteY5" fmla="*/ 588728 h 2765919"/>
              <a:gd name="connsiteX6" fmla="*/ 895636 w 2779888"/>
              <a:gd name="connsiteY6" fmla="*/ 153958 h 2765919"/>
              <a:gd name="connsiteX7" fmla="*/ 911557 w 2779888"/>
              <a:gd name="connsiteY7" fmla="*/ 0 h 276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9888" h="2765919">
                <a:moveTo>
                  <a:pt x="2779888" y="0"/>
                </a:moveTo>
                <a:cubicBezTo>
                  <a:pt x="2779888" y="735988"/>
                  <a:pt x="2486560" y="1441626"/>
                  <a:pt x="1964824" y="1960733"/>
                </a:cubicBezTo>
                <a:cubicBezTo>
                  <a:pt x="1443089" y="2479839"/>
                  <a:pt x="735979" y="2769601"/>
                  <a:pt x="0" y="2765884"/>
                </a:cubicBezTo>
                <a:lnTo>
                  <a:pt x="9758" y="833959"/>
                </a:lnTo>
                <a:lnTo>
                  <a:pt x="66823" y="838996"/>
                </a:lnTo>
                <a:cubicBezTo>
                  <a:pt x="281537" y="837354"/>
                  <a:pt x="496877" y="753802"/>
                  <a:pt x="661951" y="588728"/>
                </a:cubicBezTo>
                <a:cubicBezTo>
                  <a:pt x="785756" y="464923"/>
                  <a:pt x="863706" y="312843"/>
                  <a:pt x="895636" y="153958"/>
                </a:cubicBezTo>
                <a:lnTo>
                  <a:pt x="911557" y="0"/>
                </a:lnTo>
                <a:close/>
              </a:path>
            </a:pathLst>
          </a:custGeom>
          <a:solidFill>
            <a:schemeClr val="bg1">
              <a:lumMod val="95000"/>
              <a:alpha val="27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C000"/>
                </a:solidFill>
                <a:latin typeface="微软雅黑" panose="020B0503020204020204" pitchFamily="34" charset="-122"/>
                <a:ea typeface="微软雅黑" panose="020B0503020204020204" pitchFamily="34" charset="-122"/>
              </a:rPr>
              <a:t>上级教练</a:t>
            </a:r>
          </a:p>
        </p:txBody>
      </p:sp>
      <p:sp>
        <p:nvSpPr>
          <p:cNvPr id="73" name="任意多边形 12"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F6540528-1A07-4D7B-B449-9B1792A48899}"/>
              </a:ext>
            </a:extLst>
          </p:cNvPr>
          <p:cNvSpPr/>
          <p:nvPr/>
        </p:nvSpPr>
        <p:spPr>
          <a:xfrm rot="18900000">
            <a:off x="4588892" y="1954554"/>
            <a:ext cx="1282498" cy="1276052"/>
          </a:xfrm>
          <a:custGeom>
            <a:avLst/>
            <a:gdLst>
              <a:gd name="connsiteX0" fmla="*/ 2779888 w 2779888"/>
              <a:gd name="connsiteY0" fmla="*/ 0 h 2765919"/>
              <a:gd name="connsiteX1" fmla="*/ 1964824 w 2779888"/>
              <a:gd name="connsiteY1" fmla="*/ 1960733 h 2765919"/>
              <a:gd name="connsiteX2" fmla="*/ 0 w 2779888"/>
              <a:gd name="connsiteY2" fmla="*/ 2765884 h 2765919"/>
              <a:gd name="connsiteX3" fmla="*/ 9758 w 2779888"/>
              <a:gd name="connsiteY3" fmla="*/ 833959 h 2765919"/>
              <a:gd name="connsiteX4" fmla="*/ 66823 w 2779888"/>
              <a:gd name="connsiteY4" fmla="*/ 838996 h 2765919"/>
              <a:gd name="connsiteX5" fmla="*/ 661951 w 2779888"/>
              <a:gd name="connsiteY5" fmla="*/ 588728 h 2765919"/>
              <a:gd name="connsiteX6" fmla="*/ 895636 w 2779888"/>
              <a:gd name="connsiteY6" fmla="*/ 153958 h 2765919"/>
              <a:gd name="connsiteX7" fmla="*/ 911557 w 2779888"/>
              <a:gd name="connsiteY7" fmla="*/ 0 h 276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9888" h="2765919">
                <a:moveTo>
                  <a:pt x="2779888" y="0"/>
                </a:moveTo>
                <a:cubicBezTo>
                  <a:pt x="2779888" y="735988"/>
                  <a:pt x="2486560" y="1441626"/>
                  <a:pt x="1964824" y="1960733"/>
                </a:cubicBezTo>
                <a:cubicBezTo>
                  <a:pt x="1443089" y="2479839"/>
                  <a:pt x="735979" y="2769601"/>
                  <a:pt x="0" y="2765884"/>
                </a:cubicBezTo>
                <a:lnTo>
                  <a:pt x="9758" y="833959"/>
                </a:lnTo>
                <a:lnTo>
                  <a:pt x="66823" y="838996"/>
                </a:lnTo>
                <a:cubicBezTo>
                  <a:pt x="281537" y="837354"/>
                  <a:pt x="496877" y="753802"/>
                  <a:pt x="661951" y="588728"/>
                </a:cubicBezTo>
                <a:cubicBezTo>
                  <a:pt x="785756" y="464923"/>
                  <a:pt x="863706" y="312843"/>
                  <a:pt x="895636" y="153958"/>
                </a:cubicBezTo>
                <a:lnTo>
                  <a:pt x="911557" y="0"/>
                </a:lnTo>
                <a:close/>
              </a:path>
            </a:pathLst>
          </a:custGeom>
          <a:solidFill>
            <a:schemeClr val="bg1">
              <a:lumMod val="95000"/>
              <a:alpha val="27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C000"/>
                </a:solidFill>
                <a:latin typeface="微软雅黑" panose="020B0503020204020204" pitchFamily="34" charset="-122"/>
                <a:ea typeface="微软雅黑" panose="020B0503020204020204" pitchFamily="34" charset="-122"/>
              </a:rPr>
              <a:t>自主管理</a:t>
            </a:r>
          </a:p>
        </p:txBody>
      </p:sp>
      <p:sp>
        <p:nvSpPr>
          <p:cNvPr id="74" name="Oval 3"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2FA456D0-7456-484A-AD5E-F1216AF767B6}"/>
              </a:ext>
            </a:extLst>
          </p:cNvPr>
          <p:cNvSpPr>
            <a:spLocks noChangeArrowheads="1"/>
          </p:cNvSpPr>
          <p:nvPr/>
        </p:nvSpPr>
        <p:spPr bwMode="auto">
          <a:xfrm>
            <a:off x="2611011" y="2407889"/>
            <a:ext cx="397166" cy="403286"/>
          </a:xfrm>
          <a:prstGeom prst="ellipse">
            <a:avLst/>
          </a:prstGeom>
          <a:solidFill>
            <a:schemeClr val="accent3">
              <a:alpha val="50000"/>
            </a:schemeClr>
          </a:solidFill>
          <a:ln>
            <a:solidFill>
              <a:schemeClr val="accent6">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bg1"/>
                </a:solidFill>
              </a:rPr>
              <a:t>2</a:t>
            </a:r>
          </a:p>
        </p:txBody>
      </p:sp>
      <p:sp>
        <p:nvSpPr>
          <p:cNvPr id="75" name="Oval 3"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5F1ED0BF-6F38-4B0A-A964-C01804091E62}"/>
              </a:ext>
            </a:extLst>
          </p:cNvPr>
          <p:cNvSpPr>
            <a:spLocks noChangeArrowheads="1"/>
          </p:cNvSpPr>
          <p:nvPr/>
        </p:nvSpPr>
        <p:spPr bwMode="auto">
          <a:xfrm>
            <a:off x="3308321" y="897047"/>
            <a:ext cx="397166" cy="403286"/>
          </a:xfrm>
          <a:prstGeom prst="ellipse">
            <a:avLst/>
          </a:prstGeom>
          <a:solidFill>
            <a:schemeClr val="accent3">
              <a:alpha val="50000"/>
            </a:schemeClr>
          </a:solidFill>
          <a:ln>
            <a:solidFill>
              <a:schemeClr val="accent6">
                <a:lumMod val="40000"/>
                <a:lumOff val="6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bg1"/>
                </a:solidFill>
              </a:rPr>
              <a:t>1</a:t>
            </a:r>
          </a:p>
        </p:txBody>
      </p:sp>
      <p:sp>
        <p:nvSpPr>
          <p:cNvPr id="76" name="Oval 3"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60517C4C-F482-49D4-A8A7-10EC9F8F790C}"/>
              </a:ext>
            </a:extLst>
          </p:cNvPr>
          <p:cNvSpPr>
            <a:spLocks noChangeArrowheads="1"/>
          </p:cNvSpPr>
          <p:nvPr/>
        </p:nvSpPr>
        <p:spPr bwMode="auto">
          <a:xfrm>
            <a:off x="3215347" y="3872244"/>
            <a:ext cx="397166" cy="403286"/>
          </a:xfrm>
          <a:prstGeom prst="ellipse">
            <a:avLst/>
          </a:prstGeom>
          <a:solidFill>
            <a:schemeClr val="accent3">
              <a:alpha val="50000"/>
            </a:schemeClr>
          </a:solidFill>
          <a:ln>
            <a:solidFill>
              <a:schemeClr val="accent6">
                <a:lumMod val="40000"/>
                <a:lumOff val="6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bg1"/>
                </a:solidFill>
              </a:rPr>
              <a:t>3</a:t>
            </a:r>
          </a:p>
        </p:txBody>
      </p:sp>
      <p:sp>
        <p:nvSpPr>
          <p:cNvPr id="77" name="Oval 3"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436741E6-71BF-430B-81BB-CC310A1B62D2}"/>
              </a:ext>
            </a:extLst>
          </p:cNvPr>
          <p:cNvSpPr>
            <a:spLocks noChangeArrowheads="1"/>
          </p:cNvSpPr>
          <p:nvPr/>
        </p:nvSpPr>
        <p:spPr bwMode="auto">
          <a:xfrm>
            <a:off x="5089791" y="923943"/>
            <a:ext cx="397166" cy="403286"/>
          </a:xfrm>
          <a:prstGeom prst="ellipse">
            <a:avLst/>
          </a:prstGeom>
          <a:solidFill>
            <a:schemeClr val="accent3">
              <a:alpha val="50000"/>
            </a:schemeClr>
          </a:solidFill>
          <a:ln>
            <a:solidFill>
              <a:schemeClr val="accent6">
                <a:lumMod val="40000"/>
                <a:lumOff val="6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bg1"/>
                </a:solidFill>
              </a:rPr>
              <a:t>4</a:t>
            </a:r>
          </a:p>
        </p:txBody>
      </p:sp>
      <p:sp>
        <p:nvSpPr>
          <p:cNvPr id="78" name="Oval 3"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8FC0A941-49CF-4B11-90EF-98856C3833A6}"/>
              </a:ext>
            </a:extLst>
          </p:cNvPr>
          <p:cNvSpPr>
            <a:spLocks noChangeArrowheads="1"/>
          </p:cNvSpPr>
          <p:nvPr/>
        </p:nvSpPr>
        <p:spPr bwMode="auto">
          <a:xfrm>
            <a:off x="4996816" y="3899140"/>
            <a:ext cx="397166" cy="403286"/>
          </a:xfrm>
          <a:prstGeom prst="ellipse">
            <a:avLst/>
          </a:prstGeom>
          <a:solidFill>
            <a:schemeClr val="accent3">
              <a:alpha val="50000"/>
            </a:schemeClr>
          </a:solidFill>
          <a:ln>
            <a:solidFill>
              <a:schemeClr val="accent6">
                <a:lumMod val="40000"/>
                <a:lumOff val="6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bg1"/>
                </a:solidFill>
              </a:rPr>
              <a:t>6</a:t>
            </a:r>
          </a:p>
        </p:txBody>
      </p:sp>
      <p:sp>
        <p:nvSpPr>
          <p:cNvPr id="79" name="Oval 3"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8037B479-2430-49BB-BE1B-36FC2A87AB9C}"/>
              </a:ext>
            </a:extLst>
          </p:cNvPr>
          <p:cNvSpPr>
            <a:spLocks noChangeArrowheads="1"/>
          </p:cNvSpPr>
          <p:nvPr/>
        </p:nvSpPr>
        <p:spPr bwMode="auto">
          <a:xfrm>
            <a:off x="5694127" y="2434785"/>
            <a:ext cx="397166" cy="403286"/>
          </a:xfrm>
          <a:prstGeom prst="ellipse">
            <a:avLst/>
          </a:prstGeom>
          <a:solidFill>
            <a:schemeClr val="accent3">
              <a:alpha val="50000"/>
            </a:schemeClr>
          </a:solidFill>
          <a:ln>
            <a:solidFill>
              <a:schemeClr val="accent6">
                <a:lumMod val="40000"/>
                <a:lumOff val="6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bg1"/>
                </a:solidFill>
              </a:rPr>
              <a:t>5</a:t>
            </a:r>
          </a:p>
        </p:txBody>
      </p:sp>
      <p:grpSp>
        <p:nvGrpSpPr>
          <p:cNvPr id="80" name="组合 79"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E03E1012-B7DC-4362-9F30-1C9987A16501}"/>
              </a:ext>
            </a:extLst>
          </p:cNvPr>
          <p:cNvGrpSpPr/>
          <p:nvPr/>
        </p:nvGrpSpPr>
        <p:grpSpPr>
          <a:xfrm>
            <a:off x="3967420" y="2183363"/>
            <a:ext cx="768208" cy="780044"/>
            <a:chOff x="5415701" y="2977037"/>
            <a:chExt cx="1333304" cy="1353849"/>
          </a:xfrm>
          <a:solidFill>
            <a:schemeClr val="bg1">
              <a:lumMod val="95000"/>
              <a:alpha val="45000"/>
            </a:schemeClr>
          </a:solidFill>
        </p:grpSpPr>
        <p:sp>
          <p:nvSpPr>
            <p:cNvPr id="81" name="Oval 3">
              <a:extLst>
                <a:ext uri="{FF2B5EF4-FFF2-40B4-BE49-F238E27FC236}">
                  <a16:creationId xmlns:a16="http://schemas.microsoft.com/office/drawing/2014/main" id="{8FDD36DB-F621-4BE9-85DC-4DB0EA8682A0}"/>
                </a:ext>
              </a:extLst>
            </p:cNvPr>
            <p:cNvSpPr>
              <a:spLocks noChangeArrowheads="1"/>
            </p:cNvSpPr>
            <p:nvPr/>
          </p:nvSpPr>
          <p:spPr bwMode="auto">
            <a:xfrm>
              <a:off x="5415701" y="2977037"/>
              <a:ext cx="1333304" cy="1353849"/>
            </a:xfrm>
            <a:prstGeom prst="ellipse">
              <a:avLst/>
            </a:prstGeom>
            <a:gr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2FDFE"/>
                </a:solidFill>
              </a:endParaRPr>
            </a:p>
          </p:txBody>
        </p:sp>
        <p:sp>
          <p:nvSpPr>
            <p:cNvPr id="82" name="AutoShape 19">
              <a:extLst>
                <a:ext uri="{FF2B5EF4-FFF2-40B4-BE49-F238E27FC236}">
                  <a16:creationId xmlns:a16="http://schemas.microsoft.com/office/drawing/2014/main" id="{CF5C60E8-3277-4213-8969-5344D00C051D}"/>
                </a:ext>
              </a:extLst>
            </p:cNvPr>
            <p:cNvSpPr/>
            <p:nvPr/>
          </p:nvSpPr>
          <p:spPr bwMode="auto">
            <a:xfrm>
              <a:off x="5812926" y="3402888"/>
              <a:ext cx="555177" cy="552245"/>
            </a:xfrm>
            <a:custGeom>
              <a:avLst/>
              <a:gdLst>
                <a:gd name="T0" fmla="*/ 450828 w 20931"/>
                <a:gd name="T1" fmla="*/ 475262 h 20973"/>
                <a:gd name="T2" fmla="*/ 450828 w 20931"/>
                <a:gd name="T3" fmla="*/ 475262 h 20973"/>
                <a:gd name="T4" fmla="*/ 450828 w 20931"/>
                <a:gd name="T5" fmla="*/ 475262 h 20973"/>
                <a:gd name="T6" fmla="*/ 450828 w 20931"/>
                <a:gd name="T7" fmla="*/ 475262 h 209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31" h="20973">
                  <a:moveTo>
                    <a:pt x="2007" y="1880"/>
                  </a:moveTo>
                  <a:cubicBezTo>
                    <a:pt x="-669" y="4580"/>
                    <a:pt x="-669" y="8822"/>
                    <a:pt x="2007" y="11330"/>
                  </a:cubicBezTo>
                  <a:cubicBezTo>
                    <a:pt x="3727" y="13258"/>
                    <a:pt x="6403" y="13837"/>
                    <a:pt x="8697" y="13065"/>
                  </a:cubicBezTo>
                  <a:cubicBezTo>
                    <a:pt x="10800" y="15187"/>
                    <a:pt x="10800" y="15187"/>
                    <a:pt x="10800" y="15187"/>
                  </a:cubicBezTo>
                  <a:cubicBezTo>
                    <a:pt x="10800" y="15187"/>
                    <a:pt x="12711" y="13644"/>
                    <a:pt x="13667" y="14608"/>
                  </a:cubicBezTo>
                  <a:cubicBezTo>
                    <a:pt x="14431" y="15380"/>
                    <a:pt x="13858" y="16537"/>
                    <a:pt x="13667" y="17308"/>
                  </a:cubicBezTo>
                  <a:cubicBezTo>
                    <a:pt x="13476" y="17694"/>
                    <a:pt x="13284" y="18465"/>
                    <a:pt x="14431" y="18080"/>
                  </a:cubicBezTo>
                  <a:cubicBezTo>
                    <a:pt x="14814" y="17887"/>
                    <a:pt x="16152" y="17115"/>
                    <a:pt x="16916" y="18080"/>
                  </a:cubicBezTo>
                  <a:cubicBezTo>
                    <a:pt x="17872" y="19044"/>
                    <a:pt x="16916" y="20973"/>
                    <a:pt x="16916" y="20973"/>
                  </a:cubicBezTo>
                  <a:cubicBezTo>
                    <a:pt x="20930" y="20973"/>
                    <a:pt x="20930" y="20973"/>
                    <a:pt x="20930" y="20973"/>
                  </a:cubicBezTo>
                  <a:cubicBezTo>
                    <a:pt x="20930" y="16922"/>
                    <a:pt x="20930" y="16922"/>
                    <a:pt x="20930" y="16922"/>
                  </a:cubicBezTo>
                  <a:cubicBezTo>
                    <a:pt x="12902" y="8822"/>
                    <a:pt x="12902" y="8822"/>
                    <a:pt x="12902" y="8822"/>
                  </a:cubicBezTo>
                  <a:cubicBezTo>
                    <a:pt x="13667" y="6508"/>
                    <a:pt x="13093" y="3808"/>
                    <a:pt x="11373" y="1880"/>
                  </a:cubicBezTo>
                  <a:cubicBezTo>
                    <a:pt x="8697" y="-627"/>
                    <a:pt x="4492" y="-627"/>
                    <a:pt x="2007" y="1880"/>
                  </a:cubicBezTo>
                  <a:close/>
                  <a:moveTo>
                    <a:pt x="2580" y="9594"/>
                  </a:moveTo>
                  <a:cubicBezTo>
                    <a:pt x="1433" y="7665"/>
                    <a:pt x="1624" y="4965"/>
                    <a:pt x="3345" y="3230"/>
                  </a:cubicBezTo>
                  <a:cubicBezTo>
                    <a:pt x="4874" y="1494"/>
                    <a:pt x="7550" y="1301"/>
                    <a:pt x="9461" y="2651"/>
                  </a:cubicBezTo>
                  <a:lnTo>
                    <a:pt x="2580" y="9594"/>
                  </a:lnTo>
                  <a:close/>
                </a:path>
              </a:pathLst>
            </a:custGeom>
            <a:gr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2FDFE"/>
                </a:solidFill>
              </a:endParaRPr>
            </a:p>
          </p:txBody>
        </p:sp>
      </p:grpSp>
      <p:sp>
        <p:nvSpPr>
          <p:cNvPr id="83" name="Rectangle 89"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15F9EF73-F573-4C30-B865-C22974D91521}"/>
              </a:ext>
            </a:extLst>
          </p:cNvPr>
          <p:cNvSpPr/>
          <p:nvPr/>
        </p:nvSpPr>
        <p:spPr>
          <a:xfrm>
            <a:off x="6167900" y="918289"/>
            <a:ext cx="2279599" cy="1138773"/>
          </a:xfrm>
          <a:prstGeom prst="rect">
            <a:avLst/>
          </a:prstGeom>
        </p:spPr>
        <p:txBody>
          <a:bodyPr wrap="square">
            <a:spAutoFit/>
          </a:bodyPr>
          <a:lstStyle/>
          <a:p>
            <a:pPr>
              <a:lnSpc>
                <a:spcPct val="200000"/>
              </a:lnSpc>
            </a:pPr>
            <a:r>
              <a:rPr lang="zh-CN" altLang="en-US" sz="1600" b="1"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rPr>
              <a:t>协助建立自主管理机制</a:t>
            </a:r>
            <a:endParaRPr lang="en-US" sz="1100"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endParaRPr>
          </a:p>
          <a:p>
            <a:r>
              <a:rPr lang="zh-CN" alt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协助企业优化授权管理系统，建立自主管理机制，塑造事半功倍、快速超越等企业作风</a:t>
            </a:r>
            <a:endParaRPr 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84" name="Rectangle 89"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FCBDACEA-6558-4025-863D-6300E0A84F85}"/>
              </a:ext>
            </a:extLst>
          </p:cNvPr>
          <p:cNvSpPr/>
          <p:nvPr/>
        </p:nvSpPr>
        <p:spPr>
          <a:xfrm>
            <a:off x="6314775" y="2408097"/>
            <a:ext cx="2372025" cy="1138773"/>
          </a:xfrm>
          <a:prstGeom prst="rect">
            <a:avLst/>
          </a:prstGeom>
        </p:spPr>
        <p:txBody>
          <a:bodyPr wrap="square">
            <a:spAutoFit/>
          </a:bodyPr>
          <a:lstStyle/>
          <a:p>
            <a:pPr>
              <a:lnSpc>
                <a:spcPct val="200000"/>
              </a:lnSpc>
            </a:pPr>
            <a:r>
              <a:rPr lang="zh-CN" altLang="en-US" sz="1600" b="1"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rPr>
              <a:t>四能绩效达人训练</a:t>
            </a:r>
            <a:endParaRPr lang="en-US" sz="1100"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endParaRPr>
          </a:p>
          <a:p>
            <a:r>
              <a:rPr lang="zh-CN" alt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强化事半功倍、快速超越、创标创效、创一流指标四项能力，为学习创效、自主管理奠定基础</a:t>
            </a:r>
            <a:endParaRPr 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85" name="Rectangle 89"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5D00CDD5-6ABD-4D49-983B-CEBA5CB57DD1}"/>
              </a:ext>
            </a:extLst>
          </p:cNvPr>
          <p:cNvSpPr/>
          <p:nvPr/>
        </p:nvSpPr>
        <p:spPr>
          <a:xfrm>
            <a:off x="616771" y="918289"/>
            <a:ext cx="1860404" cy="954107"/>
          </a:xfrm>
          <a:prstGeom prst="rect">
            <a:avLst/>
          </a:prstGeom>
        </p:spPr>
        <p:txBody>
          <a:bodyPr wrap="square">
            <a:spAutoFit/>
          </a:bodyPr>
          <a:lstStyle/>
          <a:p>
            <a:pPr algn="r">
              <a:lnSpc>
                <a:spcPct val="200000"/>
              </a:lnSpc>
            </a:pPr>
            <a:r>
              <a:rPr lang="zh-CN" altLang="en-US" sz="1600" b="1"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rPr>
              <a:t>评估各级领导能力</a:t>
            </a:r>
            <a:endParaRPr lang="en-US" sz="1100"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endParaRPr>
          </a:p>
          <a:p>
            <a:pPr algn="r"/>
            <a:r>
              <a:rPr lang="zh-CN" alt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在线评估各级领导能力情况，为上级教练奠定基础</a:t>
            </a:r>
            <a:endParaRPr 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86" name="Rectangle 89"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960410F2-945D-464F-9C57-B5E027343B95}"/>
              </a:ext>
            </a:extLst>
          </p:cNvPr>
          <p:cNvSpPr/>
          <p:nvPr/>
        </p:nvSpPr>
        <p:spPr>
          <a:xfrm>
            <a:off x="363682" y="2408097"/>
            <a:ext cx="2040579" cy="1138773"/>
          </a:xfrm>
          <a:prstGeom prst="rect">
            <a:avLst/>
          </a:prstGeom>
        </p:spPr>
        <p:txBody>
          <a:bodyPr wrap="square">
            <a:spAutoFit/>
          </a:bodyPr>
          <a:lstStyle/>
          <a:p>
            <a:pPr algn="r">
              <a:lnSpc>
                <a:spcPct val="200000"/>
              </a:lnSpc>
            </a:pPr>
            <a:r>
              <a:rPr lang="zh-CN" altLang="en-US" sz="1600" b="1"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rPr>
              <a:t>领导力赋能培训</a:t>
            </a:r>
            <a:endParaRPr lang="en-US" sz="1100"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endParaRPr>
          </a:p>
          <a:p>
            <a:pPr algn="r"/>
            <a:r>
              <a:rPr lang="zh-CN" alt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通过</a:t>
            </a:r>
            <a:r>
              <a:rPr lang="en-US" altLang="zh-CN"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a:t>
            </a:r>
            <a:r>
              <a:rPr lang="zh-CN" alt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全面领导力开发与赋能训练</a:t>
            </a:r>
            <a:r>
              <a:rPr lang="en-US" altLang="zh-CN"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a:t>
            </a:r>
            <a:r>
              <a:rPr lang="zh-CN" alt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，统一领导力开发思路、方法与赋能技巧</a:t>
            </a:r>
            <a:endParaRPr 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87" name="Rectangle 89"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F186859D-9A3F-48BC-96DC-1738F4053C16}"/>
              </a:ext>
            </a:extLst>
          </p:cNvPr>
          <p:cNvSpPr/>
          <p:nvPr/>
        </p:nvSpPr>
        <p:spPr>
          <a:xfrm>
            <a:off x="6167901" y="3773806"/>
            <a:ext cx="2279598" cy="1138773"/>
          </a:xfrm>
          <a:prstGeom prst="rect">
            <a:avLst/>
          </a:prstGeom>
        </p:spPr>
        <p:txBody>
          <a:bodyPr wrap="square">
            <a:spAutoFit/>
          </a:bodyPr>
          <a:lstStyle/>
          <a:p>
            <a:pPr>
              <a:lnSpc>
                <a:spcPct val="200000"/>
              </a:lnSpc>
            </a:pPr>
            <a:r>
              <a:rPr lang="zh-CN" altLang="en-US" sz="1600" b="1"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rPr>
              <a:t>学习创效活动辅导</a:t>
            </a:r>
            <a:endParaRPr lang="en-US" sz="1100"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endParaRPr>
          </a:p>
          <a:p>
            <a:r>
              <a:rPr lang="zh-CN" alt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辅导企业开展学习创效活动，梳理各项工作标准以自主管理，为组织能力开发奠定基础</a:t>
            </a:r>
            <a:endParaRPr 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88" name="Rectangle 89" descr="e7d195523061f1c0205959036996ad55c215b892a7aac5c0B9ADEF7896FB48F2EF97163A2DE1401E1875DEDC438B7864AD24CA23553DBBBD975DAF4CAD4A2592689FFB6CEE59FFA55B2702D0E5EE29CD908F8B157BF8F8399D08F01223CB0B1EBC5650C3AFE340F4E4722CA93B5E940EF49FBB9E99B7DC58FDDEFD6852FB47095B54E1558E4D4F7E">
            <a:extLst>
              <a:ext uri="{FF2B5EF4-FFF2-40B4-BE49-F238E27FC236}">
                <a16:creationId xmlns:a16="http://schemas.microsoft.com/office/drawing/2014/main" id="{E3AB5AF4-C4C6-4ACA-AAF9-43C233E052E2}"/>
              </a:ext>
            </a:extLst>
          </p:cNvPr>
          <p:cNvSpPr/>
          <p:nvPr/>
        </p:nvSpPr>
        <p:spPr>
          <a:xfrm>
            <a:off x="616771" y="3773806"/>
            <a:ext cx="1860404" cy="1138773"/>
          </a:xfrm>
          <a:prstGeom prst="rect">
            <a:avLst/>
          </a:prstGeom>
        </p:spPr>
        <p:txBody>
          <a:bodyPr wrap="square">
            <a:spAutoFit/>
          </a:bodyPr>
          <a:lstStyle/>
          <a:p>
            <a:pPr algn="r">
              <a:lnSpc>
                <a:spcPct val="200000"/>
              </a:lnSpc>
            </a:pPr>
            <a:r>
              <a:rPr lang="zh-CN" altLang="en-US" sz="1600" b="1"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rPr>
              <a:t>上级教练运作辅导</a:t>
            </a:r>
            <a:endParaRPr lang="en-US" sz="1100" dirty="0">
              <a:solidFill>
                <a:srgbClr val="FFC000"/>
              </a:solidFill>
              <a:latin typeface="微软雅黑" panose="020B0503020204020204" pitchFamily="34" charset="-122"/>
              <a:ea typeface="微软雅黑" panose="020B0503020204020204" pitchFamily="34" charset="-122"/>
              <a:cs typeface="Open Sans Light" panose="020B0306030504020204" pitchFamily="34" charset="0"/>
            </a:endParaRPr>
          </a:p>
          <a:p>
            <a:pPr algn="r"/>
            <a:r>
              <a:rPr lang="zh-CN" alt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rPr>
              <a:t>协助制定上级教练运作辅导机制，辅导企业把握要点监控运作效果并优化</a:t>
            </a:r>
            <a:endParaRPr lang="en-US" sz="1200" dirty="0">
              <a:solidFill>
                <a:schemeClr val="bg1"/>
              </a:solidFill>
              <a:latin typeface="微软雅黑" panose="020B0503020204020204" pitchFamily="34" charset="-122"/>
              <a:ea typeface="微软雅黑" panose="020B0503020204020204" pitchFamily="34" charset="-122"/>
              <a:cs typeface="Open Sans Light" panose="020B0306030504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2000" fill="hold"/>
                                        <p:tgtEl>
                                          <p:spTgt spid="80"/>
                                        </p:tgtEl>
                                        <p:attrNameLst>
                                          <p:attrName>ppt_w</p:attrName>
                                        </p:attrNameLst>
                                      </p:cBhvr>
                                      <p:tavLst>
                                        <p:tav tm="0">
                                          <p:val>
                                            <p:fltVal val="0"/>
                                          </p:val>
                                        </p:tav>
                                        <p:tav tm="100000">
                                          <p:val>
                                            <p:strVal val="#ppt_w"/>
                                          </p:val>
                                        </p:tav>
                                      </p:tavLst>
                                    </p:anim>
                                    <p:anim calcmode="lin" valueType="num">
                                      <p:cBhvr>
                                        <p:cTn id="8" dur="2000" fill="hold"/>
                                        <p:tgtEl>
                                          <p:spTgt spid="80"/>
                                        </p:tgtEl>
                                        <p:attrNameLst>
                                          <p:attrName>ppt_h</p:attrName>
                                        </p:attrNameLst>
                                      </p:cBhvr>
                                      <p:tavLst>
                                        <p:tav tm="0">
                                          <p:val>
                                            <p:fltVal val="0"/>
                                          </p:val>
                                        </p:tav>
                                        <p:tav tm="100000">
                                          <p:val>
                                            <p:strVal val="#ppt_h"/>
                                          </p:val>
                                        </p:tav>
                                      </p:tavLst>
                                    </p:anim>
                                    <p:animEffect transition="in" filter="fade">
                                      <p:cBhvr>
                                        <p:cTn id="9" dur="2000"/>
                                        <p:tgtEl>
                                          <p:spTgt spid="80"/>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childTnLst>
                                </p:cTn>
                              </p:par>
                              <p:par>
                                <p:cTn id="13" presetID="42" presetClass="path" presetSubtype="0" accel="50000" decel="50000" autoRev="1" fill="hold" grpId="1" nodeType="withEffect">
                                  <p:stCondLst>
                                    <p:cond delay="2000"/>
                                  </p:stCondLst>
                                  <p:childTnLst>
                                    <p:animMotion origin="layout" path="M 3.05556E-6 -2.46914E-7 L 0.01632 0.00031 " pathEditMode="relative" rAng="0" ptsTypes="AA">
                                      <p:cBhvr>
                                        <p:cTn id="14" dur="1000" fill="hold"/>
                                        <p:tgtEl>
                                          <p:spTgt spid="75"/>
                                        </p:tgtEl>
                                        <p:attrNameLst>
                                          <p:attrName>ppt_x</p:attrName>
                                          <p:attrName>ppt_y</p:attrName>
                                        </p:attrNameLst>
                                      </p:cBhvr>
                                      <p:rCtr x="816" y="0"/>
                                    </p:animMotion>
                                  </p:childTnLst>
                                </p:cTn>
                              </p:par>
                              <p:par>
                                <p:cTn id="15" presetID="10" presetClass="entr" presetSubtype="0" fill="hold" grpId="0" nodeType="withEffect">
                                  <p:stCondLst>
                                    <p:cond delay="200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1000"/>
                                        <p:tgtEl>
                                          <p:spTgt spid="76"/>
                                        </p:tgtEl>
                                      </p:cBhvr>
                                    </p:animEffect>
                                  </p:childTnLst>
                                </p:cTn>
                              </p:par>
                              <p:par>
                                <p:cTn id="18" presetID="42" presetClass="path" presetSubtype="0" accel="50000" decel="50000" autoRev="1" fill="hold" grpId="1" nodeType="withEffect">
                                  <p:stCondLst>
                                    <p:cond delay="2000"/>
                                  </p:stCondLst>
                                  <p:childTnLst>
                                    <p:animMotion origin="layout" path="M -3.88889E-6 4.69136E-6 L 0.01632 0.0003 " pathEditMode="relative" rAng="0" ptsTypes="AA">
                                      <p:cBhvr>
                                        <p:cTn id="19" dur="1000" fill="hold"/>
                                        <p:tgtEl>
                                          <p:spTgt spid="76"/>
                                        </p:tgtEl>
                                        <p:attrNameLst>
                                          <p:attrName>ppt_x</p:attrName>
                                          <p:attrName>ppt_y</p:attrName>
                                        </p:attrNameLst>
                                      </p:cBhvr>
                                      <p:rCtr x="816" y="0"/>
                                    </p:animMotion>
                                  </p:childTnLst>
                                </p:cTn>
                              </p:par>
                              <p:par>
                                <p:cTn id="20" presetID="10" presetClass="entr" presetSubtype="0" fill="hold" grpId="0" nodeType="withEffect">
                                  <p:stCondLst>
                                    <p:cond delay="200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1000"/>
                                        <p:tgtEl>
                                          <p:spTgt spid="74"/>
                                        </p:tgtEl>
                                      </p:cBhvr>
                                    </p:animEffect>
                                  </p:childTnLst>
                                </p:cTn>
                              </p:par>
                              <p:par>
                                <p:cTn id="23" presetID="42" presetClass="path" presetSubtype="0" accel="50000" decel="50000" autoRev="1" fill="hold" grpId="1" nodeType="withEffect">
                                  <p:stCondLst>
                                    <p:cond delay="2000"/>
                                  </p:stCondLst>
                                  <p:childTnLst>
                                    <p:animMotion origin="layout" path="M -1.66667E-6 2.59259E-6 L -0.01753 2.59259E-6 " pathEditMode="relative" rAng="0" ptsTypes="AA">
                                      <p:cBhvr>
                                        <p:cTn id="24" dur="1000" fill="hold"/>
                                        <p:tgtEl>
                                          <p:spTgt spid="74"/>
                                        </p:tgtEl>
                                        <p:attrNameLst>
                                          <p:attrName>ppt_x</p:attrName>
                                          <p:attrName>ppt_y</p:attrName>
                                        </p:attrNameLst>
                                      </p:cBhvr>
                                      <p:rCtr x="-885" y="0"/>
                                    </p:animMotion>
                                  </p:childTnLst>
                                </p:cTn>
                              </p:par>
                              <p:par>
                                <p:cTn id="25" presetID="10" presetClass="entr" presetSubtype="0" fill="hold" grpId="0" nodeType="withEffect">
                                  <p:stCondLst>
                                    <p:cond delay="2000"/>
                                  </p:stCondLst>
                                  <p:childTnLst>
                                    <p:set>
                                      <p:cBhvr>
                                        <p:cTn id="26" dur="1" fill="hold">
                                          <p:stCondLst>
                                            <p:cond delay="0"/>
                                          </p:stCondLst>
                                        </p:cTn>
                                        <p:tgtEl>
                                          <p:spTgt spid="79"/>
                                        </p:tgtEl>
                                        <p:attrNameLst>
                                          <p:attrName>style.visibility</p:attrName>
                                        </p:attrNameLst>
                                      </p:cBhvr>
                                      <p:to>
                                        <p:strVal val="visible"/>
                                      </p:to>
                                    </p:set>
                                    <p:animEffect transition="in" filter="fade">
                                      <p:cBhvr>
                                        <p:cTn id="27" dur="1000"/>
                                        <p:tgtEl>
                                          <p:spTgt spid="79"/>
                                        </p:tgtEl>
                                      </p:cBhvr>
                                    </p:animEffect>
                                  </p:childTnLst>
                                </p:cTn>
                              </p:par>
                              <p:par>
                                <p:cTn id="28" presetID="42" presetClass="path" presetSubtype="0" accel="50000" decel="50000" autoRev="1" fill="hold" grpId="1" nodeType="withEffect">
                                  <p:stCondLst>
                                    <p:cond delay="2000"/>
                                  </p:stCondLst>
                                  <p:childTnLst>
                                    <p:animMotion origin="layout" path="M -4.44444E-6 -4.32099E-6 L 0.01632 0.00031 " pathEditMode="relative" rAng="0" ptsTypes="AA">
                                      <p:cBhvr>
                                        <p:cTn id="29" dur="1000" fill="hold"/>
                                        <p:tgtEl>
                                          <p:spTgt spid="79"/>
                                        </p:tgtEl>
                                        <p:attrNameLst>
                                          <p:attrName>ppt_x</p:attrName>
                                          <p:attrName>ppt_y</p:attrName>
                                        </p:attrNameLst>
                                      </p:cBhvr>
                                      <p:rCtr x="816" y="0"/>
                                    </p:animMotion>
                                  </p:childTnLst>
                                </p:cTn>
                              </p:par>
                              <p:par>
                                <p:cTn id="30" presetID="10" presetClass="entr" presetSubtype="0" fill="hold" grpId="0" nodeType="withEffect">
                                  <p:stCondLst>
                                    <p:cond delay="200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1000"/>
                                        <p:tgtEl>
                                          <p:spTgt spid="77"/>
                                        </p:tgtEl>
                                      </p:cBhvr>
                                    </p:animEffect>
                                  </p:childTnLst>
                                </p:cTn>
                              </p:par>
                              <p:par>
                                <p:cTn id="33" presetID="42" presetClass="path" presetSubtype="0" accel="50000" decel="50000" autoRev="1" fill="hold" grpId="1" nodeType="withEffect">
                                  <p:stCondLst>
                                    <p:cond delay="2000"/>
                                  </p:stCondLst>
                                  <p:childTnLst>
                                    <p:animMotion origin="layout" path="M 1.38889E-6 2.83951E-6 L -0.01754 2.83951E-6 " pathEditMode="relative" rAng="0" ptsTypes="AA">
                                      <p:cBhvr>
                                        <p:cTn id="34" dur="1000" fill="hold"/>
                                        <p:tgtEl>
                                          <p:spTgt spid="77"/>
                                        </p:tgtEl>
                                        <p:attrNameLst>
                                          <p:attrName>ppt_x</p:attrName>
                                          <p:attrName>ppt_y</p:attrName>
                                        </p:attrNameLst>
                                      </p:cBhvr>
                                      <p:rCtr x="-885" y="0"/>
                                    </p:animMotion>
                                  </p:childTnLst>
                                </p:cTn>
                              </p:par>
                              <p:par>
                                <p:cTn id="35" presetID="10" presetClass="entr" presetSubtype="0" fill="hold" grpId="0" nodeType="withEffect">
                                  <p:stCondLst>
                                    <p:cond delay="200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1000"/>
                                        <p:tgtEl>
                                          <p:spTgt spid="78"/>
                                        </p:tgtEl>
                                      </p:cBhvr>
                                    </p:animEffect>
                                  </p:childTnLst>
                                </p:cTn>
                              </p:par>
                              <p:par>
                                <p:cTn id="38" presetID="42" presetClass="path" presetSubtype="0" accel="50000" decel="50000" autoRev="1" fill="hold" grpId="1" nodeType="withEffect">
                                  <p:stCondLst>
                                    <p:cond delay="2000"/>
                                  </p:stCondLst>
                                  <p:childTnLst>
                                    <p:animMotion origin="layout" path="M 8.33333E-7 -2.22222E-6 L -0.01754 -2.22222E-6 " pathEditMode="relative" rAng="0" ptsTypes="AA">
                                      <p:cBhvr>
                                        <p:cTn id="39" dur="1000" fill="hold"/>
                                        <p:tgtEl>
                                          <p:spTgt spid="78"/>
                                        </p:tgtEl>
                                        <p:attrNameLst>
                                          <p:attrName>ppt_x</p:attrName>
                                          <p:attrName>ppt_y</p:attrName>
                                        </p:attrNameLst>
                                      </p:cBhvr>
                                      <p:rCtr x="-885" y="0"/>
                                    </p:animMotion>
                                  </p:childTnLst>
                                </p:cTn>
                              </p:par>
                              <p:par>
                                <p:cTn id="40" presetID="22" presetClass="entr" presetSubtype="2" fill="hold" grpId="0" nodeType="withEffect">
                                  <p:stCondLst>
                                    <p:cond delay="1500"/>
                                  </p:stCondLst>
                                  <p:childTnLst>
                                    <p:set>
                                      <p:cBhvr>
                                        <p:cTn id="41" dur="1" fill="hold">
                                          <p:stCondLst>
                                            <p:cond delay="0"/>
                                          </p:stCondLst>
                                        </p:cTn>
                                        <p:tgtEl>
                                          <p:spTgt spid="72"/>
                                        </p:tgtEl>
                                        <p:attrNameLst>
                                          <p:attrName>style.visibility</p:attrName>
                                        </p:attrNameLst>
                                      </p:cBhvr>
                                      <p:to>
                                        <p:strVal val="visible"/>
                                      </p:to>
                                    </p:set>
                                    <p:animEffect transition="in" filter="wipe(right)">
                                      <p:cBhvr>
                                        <p:cTn id="42" dur="500"/>
                                        <p:tgtEl>
                                          <p:spTgt spid="72"/>
                                        </p:tgtEl>
                                      </p:cBhvr>
                                    </p:animEffect>
                                  </p:childTnLst>
                                </p:cTn>
                              </p:par>
                              <p:par>
                                <p:cTn id="43" presetID="22" presetClass="entr" presetSubtype="8" fill="hold" grpId="0" nodeType="withEffect">
                                  <p:stCondLst>
                                    <p:cond delay="1500"/>
                                  </p:stCondLst>
                                  <p:childTnLst>
                                    <p:set>
                                      <p:cBhvr>
                                        <p:cTn id="44" dur="1" fill="hold">
                                          <p:stCondLst>
                                            <p:cond delay="0"/>
                                          </p:stCondLst>
                                        </p:cTn>
                                        <p:tgtEl>
                                          <p:spTgt spid="73"/>
                                        </p:tgtEl>
                                        <p:attrNameLst>
                                          <p:attrName>style.visibility</p:attrName>
                                        </p:attrNameLst>
                                      </p:cBhvr>
                                      <p:to>
                                        <p:strVal val="visible"/>
                                      </p:to>
                                    </p:set>
                                    <p:animEffect transition="in" filter="wipe(left)">
                                      <p:cBhvr>
                                        <p:cTn id="45" dur="500"/>
                                        <p:tgtEl>
                                          <p:spTgt spid="73"/>
                                        </p:tgtEl>
                                      </p:cBhvr>
                                    </p:animEffect>
                                  </p:childTnLst>
                                </p:cTn>
                              </p:par>
                            </p:childTnLst>
                          </p:cTn>
                        </p:par>
                        <p:par>
                          <p:cTn id="46" fill="hold">
                            <p:stCondLst>
                              <p:cond delay="4000"/>
                            </p:stCondLst>
                            <p:childTnLst>
                              <p:par>
                                <p:cTn id="47" presetID="22" presetClass="entr" presetSubtype="2" fill="hold" grpId="0" nodeType="afterEffect">
                                  <p:stCondLst>
                                    <p:cond delay="0"/>
                                  </p:stCondLst>
                                  <p:childTnLst>
                                    <p:set>
                                      <p:cBhvr>
                                        <p:cTn id="48" dur="1" fill="hold">
                                          <p:stCondLst>
                                            <p:cond delay="0"/>
                                          </p:stCondLst>
                                        </p:cTn>
                                        <p:tgtEl>
                                          <p:spTgt spid="85"/>
                                        </p:tgtEl>
                                        <p:attrNameLst>
                                          <p:attrName>style.visibility</p:attrName>
                                        </p:attrNameLst>
                                      </p:cBhvr>
                                      <p:to>
                                        <p:strVal val="visible"/>
                                      </p:to>
                                    </p:set>
                                    <p:animEffect transition="in" filter="wipe(right)">
                                      <p:cBhvr>
                                        <p:cTn id="49" dur="1000"/>
                                        <p:tgtEl>
                                          <p:spTgt spid="85"/>
                                        </p:tgtEl>
                                      </p:cBhvr>
                                    </p:animEffect>
                                  </p:childTnLst>
                                </p:cTn>
                              </p:par>
                            </p:childTnLst>
                          </p:cTn>
                        </p:par>
                        <p:par>
                          <p:cTn id="50" fill="hold">
                            <p:stCondLst>
                              <p:cond delay="5000"/>
                            </p:stCondLst>
                            <p:childTnLst>
                              <p:par>
                                <p:cTn id="51" presetID="22" presetClass="entr" presetSubtype="2" fill="hold" grpId="0" nodeType="afterEffect">
                                  <p:stCondLst>
                                    <p:cond delay="0"/>
                                  </p:stCondLst>
                                  <p:childTnLst>
                                    <p:set>
                                      <p:cBhvr>
                                        <p:cTn id="52" dur="1" fill="hold">
                                          <p:stCondLst>
                                            <p:cond delay="0"/>
                                          </p:stCondLst>
                                        </p:cTn>
                                        <p:tgtEl>
                                          <p:spTgt spid="86"/>
                                        </p:tgtEl>
                                        <p:attrNameLst>
                                          <p:attrName>style.visibility</p:attrName>
                                        </p:attrNameLst>
                                      </p:cBhvr>
                                      <p:to>
                                        <p:strVal val="visible"/>
                                      </p:to>
                                    </p:set>
                                    <p:animEffect transition="in" filter="wipe(right)">
                                      <p:cBhvr>
                                        <p:cTn id="53" dur="1000"/>
                                        <p:tgtEl>
                                          <p:spTgt spid="86"/>
                                        </p:tgtEl>
                                      </p:cBhvr>
                                    </p:animEffect>
                                  </p:childTnLst>
                                </p:cTn>
                              </p:par>
                            </p:childTnLst>
                          </p:cTn>
                        </p:par>
                        <p:par>
                          <p:cTn id="54" fill="hold">
                            <p:stCondLst>
                              <p:cond delay="6000"/>
                            </p:stCondLst>
                            <p:childTnLst>
                              <p:par>
                                <p:cTn id="55" presetID="22" presetClass="entr" presetSubtype="2" fill="hold" grpId="0" nodeType="after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wipe(right)">
                                      <p:cBhvr>
                                        <p:cTn id="57" dur="1000"/>
                                        <p:tgtEl>
                                          <p:spTgt spid="88"/>
                                        </p:tgtEl>
                                      </p:cBhvr>
                                    </p:animEffect>
                                  </p:childTnLst>
                                </p:cTn>
                              </p:par>
                            </p:childTnLst>
                          </p:cTn>
                        </p:par>
                        <p:par>
                          <p:cTn id="58" fill="hold">
                            <p:stCondLst>
                              <p:cond delay="7000"/>
                            </p:stCondLst>
                            <p:childTnLst>
                              <p:par>
                                <p:cTn id="59" presetID="22" presetClass="entr" presetSubtype="8" fill="hold" grpId="0" nodeType="after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wipe(left)">
                                      <p:cBhvr>
                                        <p:cTn id="61" dur="1000"/>
                                        <p:tgtEl>
                                          <p:spTgt spid="83"/>
                                        </p:tgtEl>
                                      </p:cBhvr>
                                    </p:animEffect>
                                  </p:childTnLst>
                                </p:cTn>
                              </p:par>
                            </p:childTnLst>
                          </p:cTn>
                        </p:par>
                        <p:par>
                          <p:cTn id="62" fill="hold">
                            <p:stCondLst>
                              <p:cond delay="8000"/>
                            </p:stCondLst>
                            <p:childTnLst>
                              <p:par>
                                <p:cTn id="63" presetID="22" presetClass="entr" presetSubtype="8" fill="hold" grpId="0" nodeType="afterEffect">
                                  <p:stCondLst>
                                    <p:cond delay="0"/>
                                  </p:stCondLst>
                                  <p:childTnLst>
                                    <p:set>
                                      <p:cBhvr>
                                        <p:cTn id="64" dur="1" fill="hold">
                                          <p:stCondLst>
                                            <p:cond delay="0"/>
                                          </p:stCondLst>
                                        </p:cTn>
                                        <p:tgtEl>
                                          <p:spTgt spid="84"/>
                                        </p:tgtEl>
                                        <p:attrNameLst>
                                          <p:attrName>style.visibility</p:attrName>
                                        </p:attrNameLst>
                                      </p:cBhvr>
                                      <p:to>
                                        <p:strVal val="visible"/>
                                      </p:to>
                                    </p:set>
                                    <p:animEffect transition="in" filter="wipe(left)">
                                      <p:cBhvr>
                                        <p:cTn id="65" dur="1000"/>
                                        <p:tgtEl>
                                          <p:spTgt spid="84"/>
                                        </p:tgtEl>
                                      </p:cBhvr>
                                    </p:animEffect>
                                  </p:childTnLst>
                                </p:cTn>
                              </p:par>
                            </p:childTnLst>
                          </p:cTn>
                        </p:par>
                        <p:par>
                          <p:cTn id="66" fill="hold">
                            <p:stCondLst>
                              <p:cond delay="9000"/>
                            </p:stCondLst>
                            <p:childTnLst>
                              <p:par>
                                <p:cTn id="67" presetID="22" presetClass="entr" presetSubtype="8" fill="hold" grpId="0" nodeType="afterEffect">
                                  <p:stCondLst>
                                    <p:cond delay="0"/>
                                  </p:stCondLst>
                                  <p:childTnLst>
                                    <p:set>
                                      <p:cBhvr>
                                        <p:cTn id="68" dur="1" fill="hold">
                                          <p:stCondLst>
                                            <p:cond delay="0"/>
                                          </p:stCondLst>
                                        </p:cTn>
                                        <p:tgtEl>
                                          <p:spTgt spid="87"/>
                                        </p:tgtEl>
                                        <p:attrNameLst>
                                          <p:attrName>style.visibility</p:attrName>
                                        </p:attrNameLst>
                                      </p:cBhvr>
                                      <p:to>
                                        <p:strVal val="visible"/>
                                      </p:to>
                                    </p:set>
                                    <p:animEffect transition="in" filter="wipe(left)">
                                      <p:cBhvr>
                                        <p:cTn id="69" dur="1000"/>
                                        <p:tgtEl>
                                          <p:spTgt spid="87"/>
                                        </p:tgtEl>
                                      </p:cBhvr>
                                    </p:animEffect>
                                  </p:childTnLst>
                                </p:cTn>
                              </p:par>
                            </p:childTnLst>
                          </p:cTn>
                        </p:par>
                        <p:par>
                          <p:cTn id="70" fill="hold">
                            <p:stCondLst>
                              <p:cond delay="10000"/>
                            </p:stCondLst>
                            <p:childTnLst>
                              <p:par>
                                <p:cTn id="71" presetID="8" presetClass="emph" presetSubtype="0" repeatCount="3000" fill="hold" nodeType="afterEffect">
                                  <p:stCondLst>
                                    <p:cond delay="0"/>
                                  </p:stCondLst>
                                  <p:childTnLst>
                                    <p:animRot by="21600000">
                                      <p:cBhvr>
                                        <p:cTn id="72" dur="20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3" grpId="0"/>
      <p:bldP spid="84" grpId="0"/>
      <p:bldP spid="85" grpId="0"/>
      <p:bldP spid="86" grpId="0"/>
      <p:bldP spid="87" grpId="0"/>
      <p:bldP spid="8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100000">
              <a:srgbClr val="682367"/>
            </a:gs>
            <a:gs pos="39000">
              <a:srgbClr val="020049"/>
            </a:gs>
          </a:gsLst>
          <a:lin ang="4200000" scaled="0"/>
        </a:gradFill>
        <a:effectLst/>
      </p:bgPr>
    </p:bg>
    <p:spTree>
      <p:nvGrpSpPr>
        <p:cNvPr id="1" name=""/>
        <p:cNvGrpSpPr/>
        <p:nvPr/>
      </p:nvGrpSpPr>
      <p:grpSpPr>
        <a:xfrm>
          <a:off x="0" y="0"/>
          <a:ext cx="0" cy="0"/>
          <a:chOff x="0" y="0"/>
          <a:chExt cx="0" cy="0"/>
        </a:xfrm>
      </p:grpSpPr>
      <p:grpSp>
        <p:nvGrpSpPr>
          <p:cNvPr id="3" name="组合 2"/>
          <p:cNvGrpSpPr/>
          <p:nvPr userDrawn="1"/>
        </p:nvGrpSpPr>
        <p:grpSpPr>
          <a:xfrm>
            <a:off x="0" y="134356"/>
            <a:ext cx="268663" cy="311139"/>
            <a:chOff x="0" y="179110"/>
            <a:chExt cx="358217" cy="414780"/>
          </a:xfrm>
          <a:solidFill>
            <a:schemeClr val="bg1"/>
          </a:solidFill>
        </p:grpSpPr>
        <p:sp>
          <p:nvSpPr>
            <p:cNvPr id="4" name="矩形 3"/>
            <p:cNvSpPr/>
            <p:nvPr/>
          </p:nvSpPr>
          <p:spPr>
            <a:xfrm>
              <a:off x="0" y="179110"/>
              <a:ext cx="226243"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sp>
          <p:nvSpPr>
            <p:cNvPr id="5" name="矩形 4"/>
            <p:cNvSpPr/>
            <p:nvPr/>
          </p:nvSpPr>
          <p:spPr>
            <a:xfrm>
              <a:off x="273470" y="179110"/>
              <a:ext cx="84747"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grpSp>
      <p:sp>
        <p:nvSpPr>
          <p:cNvPr id="2" name="标题 6"/>
          <p:cNvSpPr>
            <a:spLocks noGrp="1"/>
          </p:cNvSpPr>
          <p:nvPr/>
        </p:nvSpPr>
        <p:spPr>
          <a:xfrm>
            <a:off x="247282" y="30432"/>
            <a:ext cx="6692361" cy="519533"/>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2100" b="0" kern="1200">
                <a:gradFill>
                  <a:gsLst>
                    <a:gs pos="0">
                      <a:srgbClr val="1E5B93"/>
                    </a:gs>
                    <a:gs pos="100000">
                      <a:srgbClr val="3E1840"/>
                    </a:gs>
                  </a:gsLst>
                  <a:lin ang="0" scaled="1"/>
                </a:gradFill>
                <a:latin typeface="时尚中黑简体" panose="01010104010101010101" pitchFamily="2" charset="-122"/>
                <a:ea typeface="时尚中黑简体" panose="01010104010101010101" pitchFamily="2" charset="-122"/>
                <a:cs typeface="+mj-cs"/>
              </a:defRPr>
            </a:lvl1pPr>
          </a:lstStyle>
          <a:p>
            <a:r>
              <a:rPr lang="zh-CN" altLang="en-US"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通过诊断级培训协助开发组织能力，提升企业竞争力</a:t>
            </a:r>
          </a:p>
        </p:txBody>
      </p:sp>
      <p:sp>
        <p:nvSpPr>
          <p:cNvPr id="26" name="灯片编号占位符 25"/>
          <p:cNvSpPr>
            <a:spLocks noGrp="1"/>
          </p:cNvSpPr>
          <p:nvPr>
            <p:ph type="sldNum" sz="quarter" idx="12"/>
          </p:nvPr>
        </p:nvSpPr>
        <p:spPr>
          <a:xfrm>
            <a:off x="8594375" y="4708702"/>
            <a:ext cx="371475" cy="283882"/>
          </a:xfrm>
        </p:spPr>
        <p:txBody>
          <a:bodyPr/>
          <a:lstStyle/>
          <a:p>
            <a:fld id="{5B582246-316D-466E-A953-A97F548BBB30}" type="slidenum">
              <a:rPr lang="zh-CN" altLang="en-US" sz="1050" smtClean="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17</a:t>
            </a:fld>
            <a:endParaRPr lang="zh-CN" altLang="en-US" sz="10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34" name="Rectangle 32"/>
          <p:cNvSpPr/>
          <p:nvPr/>
        </p:nvSpPr>
        <p:spPr bwMode="auto">
          <a:xfrm>
            <a:off x="226840" y="3067873"/>
            <a:ext cx="1539875" cy="1754326"/>
          </a:xfrm>
          <a:prstGeom prst="rect">
            <a:avLst/>
          </a:prstGeom>
        </p:spPr>
        <p:txBody>
          <a:bodyPr>
            <a:spAutoFit/>
          </a:bodyPr>
          <a:lstStyle/>
          <a:p>
            <a:pPr fontAlgn="auto">
              <a:spcBef>
                <a:spcPts val="0"/>
              </a:spcBef>
              <a:spcAft>
                <a:spcPts val="0"/>
              </a:spcAft>
              <a:defRPr/>
            </a:pP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Open Sans Light" panose="020B0306030504020204" pitchFamily="34" charset="0"/>
              </a:rPr>
              <a:t>全面诊断企业战略执行力，梳理企业战略、运作模式、发展规划、核心产品打造、高效协同运营、战略执行力体系建设等策略，明确竞争力打造思路，同时定制课程</a:t>
            </a:r>
            <a:endParaRPr lang="ms-MY"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Open Sans Light" panose="020B0306030504020204" pitchFamily="34" charset="0"/>
            </a:endParaRPr>
          </a:p>
        </p:txBody>
      </p:sp>
      <p:sp>
        <p:nvSpPr>
          <p:cNvPr id="35" name="Rectangle 33"/>
          <p:cNvSpPr>
            <a:spLocks noChangeArrowheads="1"/>
          </p:cNvSpPr>
          <p:nvPr/>
        </p:nvSpPr>
        <p:spPr bwMode="auto">
          <a:xfrm>
            <a:off x="195090" y="2639115"/>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zh-CN" altLang="en-US" sz="1800" dirty="0">
                <a:solidFill>
                  <a:srgbClr val="FFC000"/>
                </a:solidFill>
                <a:latin typeface="微软雅黑" panose="020B0503020204020204" charset="-122"/>
                <a:ea typeface="微软雅黑" panose="020B0503020204020204" charset="-122"/>
                <a:cs typeface="Open Sans" panose="020B0606030504020204" pitchFamily="34" charset="0"/>
              </a:rPr>
              <a:t>竞争力诊断</a:t>
            </a:r>
            <a:endParaRPr lang="en-US" altLang="zh-CN" sz="1800" dirty="0">
              <a:solidFill>
                <a:srgbClr val="FFC000"/>
              </a:solidFill>
              <a:latin typeface="微软雅黑" panose="020B0503020204020204" charset="-122"/>
              <a:ea typeface="微软雅黑" panose="020B0503020204020204" charset="-122"/>
              <a:cs typeface="Open Sans" panose="020B0606030504020204" pitchFamily="34" charset="0"/>
            </a:endParaRPr>
          </a:p>
        </p:txBody>
      </p:sp>
      <p:sp>
        <p:nvSpPr>
          <p:cNvPr id="38" name="Rectangle 34"/>
          <p:cNvSpPr>
            <a:spLocks noChangeArrowheads="1"/>
          </p:cNvSpPr>
          <p:nvPr/>
        </p:nvSpPr>
        <p:spPr bwMode="auto">
          <a:xfrm>
            <a:off x="583053" y="1281935"/>
            <a:ext cx="57037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zh-CN" sz="96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Open Sans Light" panose="020B0306030504020204" pitchFamily="34" charset="0"/>
              </a:rPr>
              <a:t>1</a:t>
            </a:r>
          </a:p>
        </p:txBody>
      </p:sp>
      <p:sp>
        <p:nvSpPr>
          <p:cNvPr id="39" name="Rectangle 38"/>
          <p:cNvSpPr/>
          <p:nvPr/>
        </p:nvSpPr>
        <p:spPr bwMode="auto">
          <a:xfrm>
            <a:off x="2401716" y="3067873"/>
            <a:ext cx="1539875" cy="1384995"/>
          </a:xfrm>
          <a:prstGeom prst="rect">
            <a:avLst/>
          </a:prstGeom>
        </p:spPr>
        <p:txBody>
          <a:bodyPr>
            <a:spAutoFit/>
          </a:bodyPr>
          <a:lstStyle/>
          <a:p>
            <a:pPr fontAlgn="auto">
              <a:spcBef>
                <a:spcPts val="0"/>
              </a:spcBef>
              <a:spcAft>
                <a:spcPts val="0"/>
              </a:spcAft>
              <a:defRPr/>
            </a:pP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Open Sans Light" panose="020B0306030504020204" pitchFamily="34" charset="0"/>
              </a:rPr>
              <a:t>老师引导学员使用系统的管理工具及初步梳理的竞争力打造思路，统一企业竞争力打造思路、方法，有效提升企业战略执行力</a:t>
            </a:r>
            <a:endParaRPr lang="ms-MY"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Open Sans Light" panose="020B0306030504020204" pitchFamily="34" charset="0"/>
            </a:endParaRPr>
          </a:p>
        </p:txBody>
      </p:sp>
      <p:sp>
        <p:nvSpPr>
          <p:cNvPr id="40" name="Rectangle 40"/>
          <p:cNvSpPr>
            <a:spLocks noChangeArrowheads="1"/>
          </p:cNvSpPr>
          <p:nvPr/>
        </p:nvSpPr>
        <p:spPr bwMode="auto">
          <a:xfrm>
            <a:off x="2757928" y="1281935"/>
            <a:ext cx="57037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zh-CN" sz="96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Open Sans Light" panose="020B0306030504020204" pitchFamily="34" charset="0"/>
              </a:rPr>
              <a:t>2</a:t>
            </a:r>
          </a:p>
        </p:txBody>
      </p:sp>
      <p:sp>
        <p:nvSpPr>
          <p:cNvPr id="41" name="Rectangle 41"/>
          <p:cNvSpPr/>
          <p:nvPr/>
        </p:nvSpPr>
        <p:spPr bwMode="auto">
          <a:xfrm>
            <a:off x="4616278" y="3067873"/>
            <a:ext cx="1539875" cy="1569660"/>
          </a:xfrm>
          <a:prstGeom prst="rect">
            <a:avLst/>
          </a:prstGeom>
        </p:spPr>
        <p:txBody>
          <a:bodyPr>
            <a:spAutoFit/>
          </a:bodyPr>
          <a:lstStyle/>
          <a:p>
            <a:pPr fontAlgn="auto">
              <a:spcBef>
                <a:spcPts val="0"/>
              </a:spcBef>
              <a:spcAft>
                <a:spcPts val="0"/>
              </a:spcAft>
              <a:defRPr/>
            </a:pP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Open Sans Light" panose="020B0306030504020204" pitchFamily="34" charset="0"/>
              </a:rPr>
              <a:t>根据研讨情况，梳理出企业战略执行力建设体系以及不同层级的行动学习项目（含中基层领导带领的学习创效项目），并形成企业竞争力提升规划</a:t>
            </a:r>
            <a:endParaRPr lang="ms-MY"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Open Sans Light" panose="020B0306030504020204" pitchFamily="34" charset="0"/>
            </a:endParaRPr>
          </a:p>
        </p:txBody>
      </p:sp>
      <p:sp>
        <p:nvSpPr>
          <p:cNvPr id="42" name="Rectangle 43"/>
          <p:cNvSpPr>
            <a:spLocks noChangeArrowheads="1"/>
          </p:cNvSpPr>
          <p:nvPr/>
        </p:nvSpPr>
        <p:spPr bwMode="auto">
          <a:xfrm>
            <a:off x="4972492" y="1281935"/>
            <a:ext cx="57037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zh-CN" sz="960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Open Sans Light" panose="020B0306030504020204" pitchFamily="34" charset="0"/>
              </a:rPr>
              <a:t>3</a:t>
            </a:r>
          </a:p>
        </p:txBody>
      </p:sp>
      <p:sp>
        <p:nvSpPr>
          <p:cNvPr id="43" name="Rectangle 44"/>
          <p:cNvSpPr/>
          <p:nvPr/>
        </p:nvSpPr>
        <p:spPr bwMode="auto">
          <a:xfrm>
            <a:off x="6830841" y="3067873"/>
            <a:ext cx="1539875" cy="1569660"/>
          </a:xfrm>
          <a:prstGeom prst="rect">
            <a:avLst/>
          </a:prstGeom>
        </p:spPr>
        <p:txBody>
          <a:bodyPr>
            <a:spAutoFit/>
          </a:bodyPr>
          <a:lstStyle/>
          <a:p>
            <a:pPr fontAlgn="auto">
              <a:spcBef>
                <a:spcPts val="0"/>
              </a:spcBef>
              <a:spcAft>
                <a:spcPts val="0"/>
              </a:spcAft>
              <a:defRPr/>
            </a:pP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Open Sans Light" panose="020B0306030504020204" pitchFamily="34" charset="0"/>
              </a:rPr>
              <a:t>辅导建设战略执行力体系以及学习创效配套机制，支持企业高效运作。同时辅导企业打造标杆项目和核心竞争力，推动企业绩效和竞争力大幅提升</a:t>
            </a:r>
            <a:endParaRPr lang="ms-MY"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Open Sans Light" panose="020B0306030504020204" pitchFamily="34" charset="0"/>
            </a:endParaRPr>
          </a:p>
        </p:txBody>
      </p:sp>
      <p:sp>
        <p:nvSpPr>
          <p:cNvPr id="44" name="Rectangle 46"/>
          <p:cNvSpPr>
            <a:spLocks noChangeArrowheads="1"/>
          </p:cNvSpPr>
          <p:nvPr/>
        </p:nvSpPr>
        <p:spPr bwMode="auto">
          <a:xfrm>
            <a:off x="7187054" y="1281935"/>
            <a:ext cx="57037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zh-CN" sz="960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Open Sans Light" panose="020B0306030504020204" pitchFamily="34" charset="0"/>
              </a:rPr>
              <a:t>4</a:t>
            </a:r>
          </a:p>
        </p:txBody>
      </p:sp>
      <p:sp>
        <p:nvSpPr>
          <p:cNvPr id="45" name="Rectangle 33"/>
          <p:cNvSpPr>
            <a:spLocks noChangeArrowheads="1"/>
          </p:cNvSpPr>
          <p:nvPr/>
        </p:nvSpPr>
        <p:spPr bwMode="auto">
          <a:xfrm>
            <a:off x="2373775" y="2639115"/>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zh-CN" altLang="en-US" sz="1800" dirty="0">
                <a:solidFill>
                  <a:srgbClr val="FFC000"/>
                </a:solidFill>
                <a:latin typeface="微软雅黑" panose="020B0503020204020204" charset="-122"/>
                <a:ea typeface="微软雅黑" panose="020B0503020204020204" charset="-122"/>
                <a:cs typeface="Open Sans" panose="020B0606030504020204" pitchFamily="34" charset="0"/>
              </a:rPr>
              <a:t>现场培训辅导</a:t>
            </a:r>
            <a:endParaRPr lang="en-US" altLang="zh-CN" sz="1800" dirty="0">
              <a:solidFill>
                <a:srgbClr val="FFC000"/>
              </a:solidFill>
              <a:latin typeface="微软雅黑" panose="020B0503020204020204" charset="-122"/>
              <a:ea typeface="微软雅黑" panose="020B0503020204020204" charset="-122"/>
              <a:cs typeface="Open Sans" panose="020B0606030504020204" pitchFamily="34" charset="0"/>
            </a:endParaRPr>
          </a:p>
        </p:txBody>
      </p:sp>
      <p:sp>
        <p:nvSpPr>
          <p:cNvPr id="46" name="Rectangle 33"/>
          <p:cNvSpPr>
            <a:spLocks noChangeArrowheads="1"/>
          </p:cNvSpPr>
          <p:nvPr/>
        </p:nvSpPr>
        <p:spPr bwMode="auto">
          <a:xfrm>
            <a:off x="4645805" y="2639115"/>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zh-CN" altLang="en-US" dirty="0">
                <a:solidFill>
                  <a:srgbClr val="FFC000"/>
                </a:solidFill>
                <a:latin typeface="微软雅黑" panose="020B0503020204020204" charset="-122"/>
                <a:ea typeface="微软雅黑" panose="020B0503020204020204" charset="-122"/>
                <a:cs typeface="Open Sans" panose="020B0606030504020204" pitchFamily="34" charset="0"/>
              </a:rPr>
              <a:t>竞争力提升规划</a:t>
            </a:r>
            <a:endParaRPr lang="en-US" altLang="zh-CN" sz="1800" dirty="0">
              <a:solidFill>
                <a:srgbClr val="FFC000"/>
              </a:solidFill>
              <a:latin typeface="微软雅黑" panose="020B0503020204020204" charset="-122"/>
              <a:ea typeface="微软雅黑" panose="020B0503020204020204" charset="-122"/>
              <a:cs typeface="Open Sans" panose="020B0606030504020204" pitchFamily="34" charset="0"/>
            </a:endParaRPr>
          </a:p>
        </p:txBody>
      </p:sp>
      <p:sp>
        <p:nvSpPr>
          <p:cNvPr id="47" name="Rectangle 33"/>
          <p:cNvSpPr>
            <a:spLocks noChangeArrowheads="1"/>
          </p:cNvSpPr>
          <p:nvPr/>
        </p:nvSpPr>
        <p:spPr bwMode="auto">
          <a:xfrm>
            <a:off x="6788930" y="2639115"/>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zh-CN" altLang="en-US" sz="1800" dirty="0">
                <a:solidFill>
                  <a:srgbClr val="FFC000"/>
                </a:solidFill>
                <a:latin typeface="微软雅黑" panose="020B0503020204020204" charset="-122"/>
                <a:ea typeface="微软雅黑" panose="020B0503020204020204" charset="-122"/>
                <a:cs typeface="Open Sans" panose="020B0606030504020204" pitchFamily="34" charset="0"/>
              </a:rPr>
              <a:t>竞争力提升辅导</a:t>
            </a:r>
            <a:endParaRPr lang="en-US" altLang="zh-CN" sz="1800" dirty="0">
              <a:solidFill>
                <a:srgbClr val="FFC000"/>
              </a:solidFill>
              <a:latin typeface="微软雅黑" panose="020B0503020204020204" charset="-122"/>
              <a:ea typeface="微软雅黑" panose="020B0503020204020204" charset="-122"/>
              <a:cs typeface="Open Sans" panose="020B0606030504020204" pitchFamily="34" charset="0"/>
            </a:endParaRPr>
          </a:p>
        </p:txBody>
      </p:sp>
      <p:sp>
        <p:nvSpPr>
          <p:cNvPr id="19" name="Shape 1204">
            <a:extLst>
              <a:ext uri="{FF2B5EF4-FFF2-40B4-BE49-F238E27FC236}">
                <a16:creationId xmlns:a16="http://schemas.microsoft.com/office/drawing/2014/main" id="{C518A916-CD71-402A-B499-F0DB1C05A3B5}"/>
              </a:ext>
            </a:extLst>
          </p:cNvPr>
          <p:cNvSpPr/>
          <p:nvPr/>
        </p:nvSpPr>
        <p:spPr>
          <a:xfrm>
            <a:off x="641043" y="638238"/>
            <a:ext cx="8003553" cy="669414"/>
          </a:xfrm>
          <a:prstGeom prst="rect">
            <a:avLst/>
          </a:prstGeom>
          <a:ln w="12700">
            <a:miter lim="400000"/>
          </a:ln>
        </p:spPr>
        <p:txBody>
          <a:bodyPr wrap="square" lIns="0" tIns="0" rIns="0" bIns="0">
            <a:spAutoFit/>
          </a:bodyPr>
          <a:lstStyle/>
          <a:p>
            <a:pPr algn="l" defTabSz="323215">
              <a:spcBef>
                <a:spcPts val="850"/>
              </a:spcBef>
              <a:defRPr sz="1800"/>
            </a:pP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rPr>
              <a:t>各级管理者本身承担组织变革与竞争力打造重任，一般培训作用有限，可通过行动学习开发领导力同时提升企业竞争力。</a:t>
            </a:r>
            <a:endParaRPr lang="en-US" altLang="zh-CN"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endParaRPr>
          </a:p>
          <a:p>
            <a:pPr algn="l" defTabSz="323215">
              <a:spcBef>
                <a:spcPts val="850"/>
              </a:spcBef>
              <a:defRPr sz="1800"/>
            </a:pP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rPr>
              <a:t>企业竞争力打造应</a:t>
            </a:r>
            <a:r>
              <a:rPr lang="zh-CN" altLang="en-US" sz="1200" dirty="0">
                <a:solidFill>
                  <a:srgbClr val="FFC000"/>
                </a:solidFill>
                <a:latin typeface="微软雅黑" panose="020B0503020204020204" charset="-122"/>
                <a:ea typeface="微软雅黑" panose="020B0503020204020204" charset="-122"/>
                <a:cs typeface="Lato"/>
                <a:sym typeface="Lato"/>
              </a:rPr>
              <a:t>以战略执行力建设为核心</a:t>
            </a: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rPr>
              <a:t>，提升企业把握战略机遇、打造王牌产品、高效协同运营等核心能力。除此之外，还应发动员工通过学习创效在不同层面创造一流标准，切实提升企业绩效和竞争力。</a:t>
            </a:r>
            <a:endParaRPr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endParaRPr>
          </a:p>
        </p:txBody>
      </p:sp>
      <p:sp>
        <p:nvSpPr>
          <p:cNvPr id="20" name="Shape 1204">
            <a:extLst>
              <a:ext uri="{FF2B5EF4-FFF2-40B4-BE49-F238E27FC236}">
                <a16:creationId xmlns:a16="http://schemas.microsoft.com/office/drawing/2014/main" id="{AF3BD884-CFC4-4F1B-9B81-C987EB6D64BA}"/>
              </a:ext>
            </a:extLst>
          </p:cNvPr>
          <p:cNvSpPr/>
          <p:nvPr/>
        </p:nvSpPr>
        <p:spPr>
          <a:xfrm>
            <a:off x="1766715" y="4758310"/>
            <a:ext cx="6112337" cy="184666"/>
          </a:xfrm>
          <a:prstGeom prst="rect">
            <a:avLst/>
          </a:prstGeom>
          <a:ln w="12700">
            <a:miter lim="400000"/>
          </a:ln>
        </p:spPr>
        <p:txBody>
          <a:bodyPr wrap="square" lIns="0" tIns="0" rIns="0" bIns="0">
            <a:spAutoFit/>
          </a:bodyPr>
          <a:lstStyle/>
          <a:p>
            <a:pPr algn="l" defTabSz="323215">
              <a:spcBef>
                <a:spcPts val="850"/>
              </a:spcBef>
              <a:defRPr sz="1800"/>
            </a:pP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rPr>
              <a:t>重在将企业拧成一股绳，从而有效提升企业绩效和竞争力，企业</a:t>
            </a:r>
            <a:r>
              <a:rPr lang="zh-CN" altLang="en-US" sz="1200" b="1" dirty="0">
                <a:solidFill>
                  <a:srgbClr val="FFC000"/>
                </a:solidFill>
                <a:latin typeface="微软雅黑" panose="020B0503020204020204" charset="-122"/>
                <a:ea typeface="微软雅黑" panose="020B0503020204020204" charset="-122"/>
                <a:cs typeface="Lato"/>
                <a:sym typeface="Lato"/>
              </a:rPr>
              <a:t>新增年化效益至少千万元</a:t>
            </a: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rPr>
              <a:t>。</a:t>
            </a:r>
            <a:endParaRPr lang="en-US" altLang="zh-CN"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ppt_w</p:attrName>
                                        </p:attrNameLst>
                                      </p:cBhvr>
                                      <p:tavLst>
                                        <p:tav tm="0">
                                          <p:val>
                                            <p:fltVal val="0"/>
                                          </p:val>
                                        </p:tav>
                                        <p:tav tm="100000">
                                          <p:val>
                                            <p:strVal val="#ppt_w"/>
                                          </p:val>
                                        </p:tav>
                                      </p:tavLst>
                                    </p:anim>
                                    <p:anim calcmode="lin" valueType="num">
                                      <p:cBhvr>
                                        <p:cTn id="23" dur="500" fill="hold"/>
                                        <p:tgtEl>
                                          <p:spTgt spid="44"/>
                                        </p:tgtEl>
                                        <p:attrNameLst>
                                          <p:attrName>ppt_h</p:attrName>
                                        </p:attrNameLst>
                                      </p:cBhvr>
                                      <p:tavLst>
                                        <p:tav tm="0">
                                          <p:val>
                                            <p:fltVal val="0"/>
                                          </p:val>
                                        </p:tav>
                                        <p:tav tm="100000">
                                          <p:val>
                                            <p:strVal val="#ppt_h"/>
                                          </p:val>
                                        </p:tav>
                                      </p:tavLst>
                                    </p:anim>
                                    <p:animEffect transition="in" filter="fade">
                                      <p:cBhvr>
                                        <p:cTn id="24" dur="500"/>
                                        <p:tgtEl>
                                          <p:spTgt spid="44"/>
                                        </p:tgtEl>
                                      </p:cBhvr>
                                    </p:animEffect>
                                  </p:childTnLst>
                                </p:cTn>
                              </p:par>
                              <p:par>
                                <p:cTn id="25" presetID="2" presetClass="entr" presetSubtype="8" fill="hold" grpId="0" nodeType="withEffect">
                                  <p:stCondLst>
                                    <p:cond delay="0"/>
                                  </p:stCondLst>
                                  <p:childTnLst>
                                    <p:set>
                                      <p:cBhvr>
                                        <p:cTn id="26" dur="indefinite" fill="hold"/>
                                        <p:tgtEl>
                                          <p:spTgt spid="19"/>
                                        </p:tgtEl>
                                        <p:attrNameLst>
                                          <p:attrName>style.visibility</p:attrName>
                                        </p:attrNameLst>
                                      </p:cBhvr>
                                      <p:to>
                                        <p:strVal val="visible"/>
                                      </p:to>
                                    </p:set>
                                    <p:anim calcmode="lin" valueType="num">
                                      <p:cBhvr>
                                        <p:cTn id="27" dur="700" fill="hold"/>
                                        <p:tgtEl>
                                          <p:spTgt spid="19"/>
                                        </p:tgtEl>
                                        <p:attrNameLst>
                                          <p:attrName>ppt_x</p:attrName>
                                        </p:attrNameLst>
                                      </p:cBhvr>
                                      <p:tavLst>
                                        <p:tav tm="0">
                                          <p:val>
                                            <p:strVal val="0-#ppt_w/2"/>
                                          </p:val>
                                        </p:tav>
                                        <p:tav tm="100000">
                                          <p:val>
                                            <p:strVal val="#ppt_x"/>
                                          </p:val>
                                        </p:tav>
                                      </p:tavLst>
                                    </p:anim>
                                    <p:anim calcmode="lin" valueType="num">
                                      <p:cBhvr>
                                        <p:cTn id="28" dur="700" fill="hold"/>
                                        <p:tgtEl>
                                          <p:spTgt spid="19"/>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 presetClass="entr" presetSubtype="8" fill="hold" grpId="0" nodeType="afterEffect">
                                  <p:stCondLst>
                                    <p:cond delay="0"/>
                                  </p:stCondLst>
                                  <p:iterate type="lt">
                                    <p:tmPct val="0"/>
                                  </p:iterate>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0-#ppt_w/2"/>
                                          </p:val>
                                        </p:tav>
                                        <p:tav tm="100000">
                                          <p:val>
                                            <p:strVal val="#ppt_x"/>
                                          </p:val>
                                        </p:tav>
                                      </p:tavLst>
                                    </p:anim>
                                    <p:anim calcmode="lin" valueType="num">
                                      <p:cBhvr additive="base">
                                        <p:cTn id="33" dur="500" fill="hold"/>
                                        <p:tgtEl>
                                          <p:spTgt spid="35"/>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up)">
                                      <p:cBhvr>
                                        <p:cTn id="37" dur="500"/>
                                        <p:tgtEl>
                                          <p:spTgt spid="34"/>
                                        </p:tgtEl>
                                      </p:cBhvr>
                                    </p:animEffect>
                                  </p:childTnLst>
                                </p:cTn>
                              </p:par>
                            </p:childTnLst>
                          </p:cTn>
                        </p:par>
                        <p:par>
                          <p:cTn id="38" fill="hold">
                            <p:stCondLst>
                              <p:cond delay="1500"/>
                            </p:stCondLst>
                            <p:childTnLst>
                              <p:par>
                                <p:cTn id="39" presetID="2" presetClass="entr" presetSubtype="8" fill="hold" grpId="0" nodeType="afterEffect">
                                  <p:stCondLst>
                                    <p:cond delay="0"/>
                                  </p:stCondLst>
                                  <p:iterate type="lt">
                                    <p:tmPct val="0"/>
                                  </p:iterate>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0-#ppt_w/2"/>
                                          </p:val>
                                        </p:tav>
                                        <p:tav tm="100000">
                                          <p:val>
                                            <p:strVal val="#ppt_x"/>
                                          </p:val>
                                        </p:tav>
                                      </p:tavLst>
                                    </p:anim>
                                    <p:anim calcmode="lin" valueType="num">
                                      <p:cBhvr additive="base">
                                        <p:cTn id="42" dur="500" fill="hold"/>
                                        <p:tgtEl>
                                          <p:spTgt spid="45"/>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2" presetClass="entr" presetSubtype="1" fill="hold" grpId="0" nodeType="after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wipe(up)">
                                      <p:cBhvr>
                                        <p:cTn id="46" dur="500"/>
                                        <p:tgtEl>
                                          <p:spTgt spid="39"/>
                                        </p:tgtEl>
                                      </p:cBhvr>
                                    </p:animEffect>
                                  </p:childTnLst>
                                </p:cTn>
                              </p:par>
                            </p:childTnLst>
                          </p:cTn>
                        </p:par>
                        <p:par>
                          <p:cTn id="47" fill="hold">
                            <p:stCondLst>
                              <p:cond delay="2500"/>
                            </p:stCondLst>
                            <p:childTnLst>
                              <p:par>
                                <p:cTn id="48" presetID="2" presetClass="entr" presetSubtype="8" fill="hold" grpId="0" nodeType="afterEffect">
                                  <p:stCondLst>
                                    <p:cond delay="0"/>
                                  </p:stCondLst>
                                  <p:iterate type="lt">
                                    <p:tmPct val="0"/>
                                  </p:iterate>
                                  <p:childTnLst>
                                    <p:set>
                                      <p:cBhvr>
                                        <p:cTn id="49" dur="1" fill="hold">
                                          <p:stCondLst>
                                            <p:cond delay="0"/>
                                          </p:stCondLst>
                                        </p:cTn>
                                        <p:tgtEl>
                                          <p:spTgt spid="46"/>
                                        </p:tgtEl>
                                        <p:attrNameLst>
                                          <p:attrName>style.visibility</p:attrName>
                                        </p:attrNameLst>
                                      </p:cBhvr>
                                      <p:to>
                                        <p:strVal val="visible"/>
                                      </p:to>
                                    </p:set>
                                    <p:anim calcmode="lin" valueType="num">
                                      <p:cBhvr additive="base">
                                        <p:cTn id="50" dur="500" fill="hold"/>
                                        <p:tgtEl>
                                          <p:spTgt spid="46"/>
                                        </p:tgtEl>
                                        <p:attrNameLst>
                                          <p:attrName>ppt_x</p:attrName>
                                        </p:attrNameLst>
                                      </p:cBhvr>
                                      <p:tavLst>
                                        <p:tav tm="0">
                                          <p:val>
                                            <p:strVal val="0-#ppt_w/2"/>
                                          </p:val>
                                        </p:tav>
                                        <p:tav tm="100000">
                                          <p:val>
                                            <p:strVal val="#ppt_x"/>
                                          </p:val>
                                        </p:tav>
                                      </p:tavLst>
                                    </p:anim>
                                    <p:anim calcmode="lin" valueType="num">
                                      <p:cBhvr additive="base">
                                        <p:cTn id="51" dur="500" fill="hold"/>
                                        <p:tgtEl>
                                          <p:spTgt spid="46"/>
                                        </p:tgtEl>
                                        <p:attrNameLst>
                                          <p:attrName>ppt_y</p:attrName>
                                        </p:attrNameLst>
                                      </p:cBhvr>
                                      <p:tavLst>
                                        <p:tav tm="0">
                                          <p:val>
                                            <p:strVal val="#ppt_y"/>
                                          </p:val>
                                        </p:tav>
                                        <p:tav tm="100000">
                                          <p:val>
                                            <p:strVal val="#ppt_y"/>
                                          </p:val>
                                        </p:tav>
                                      </p:tavLst>
                                    </p:anim>
                                  </p:childTnLst>
                                </p:cTn>
                              </p:par>
                            </p:childTnLst>
                          </p:cTn>
                        </p:par>
                        <p:par>
                          <p:cTn id="52" fill="hold">
                            <p:stCondLst>
                              <p:cond delay="3000"/>
                            </p:stCondLst>
                            <p:childTnLst>
                              <p:par>
                                <p:cTn id="53" presetID="22" presetClass="entr" presetSubtype="1" fill="hold" grpId="0" nodeType="after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wipe(up)">
                                      <p:cBhvr>
                                        <p:cTn id="55" dur="500"/>
                                        <p:tgtEl>
                                          <p:spTgt spid="41"/>
                                        </p:tgtEl>
                                      </p:cBhvr>
                                    </p:animEffect>
                                  </p:childTnLst>
                                </p:cTn>
                              </p:par>
                            </p:childTnLst>
                          </p:cTn>
                        </p:par>
                        <p:par>
                          <p:cTn id="56" fill="hold">
                            <p:stCondLst>
                              <p:cond delay="3500"/>
                            </p:stCondLst>
                            <p:childTnLst>
                              <p:par>
                                <p:cTn id="57" presetID="2" presetClass="entr" presetSubtype="8" fill="hold" grpId="0" nodeType="afterEffect">
                                  <p:stCondLst>
                                    <p:cond delay="0"/>
                                  </p:stCondLst>
                                  <p:iterate type="lt">
                                    <p:tmPct val="0"/>
                                  </p:iterate>
                                  <p:childTnLst>
                                    <p:set>
                                      <p:cBhvr>
                                        <p:cTn id="58" dur="1" fill="hold">
                                          <p:stCondLst>
                                            <p:cond delay="0"/>
                                          </p:stCondLst>
                                        </p:cTn>
                                        <p:tgtEl>
                                          <p:spTgt spid="47"/>
                                        </p:tgtEl>
                                        <p:attrNameLst>
                                          <p:attrName>style.visibility</p:attrName>
                                        </p:attrNameLst>
                                      </p:cBhvr>
                                      <p:to>
                                        <p:strVal val="visible"/>
                                      </p:to>
                                    </p:set>
                                    <p:anim calcmode="lin" valueType="num">
                                      <p:cBhvr additive="base">
                                        <p:cTn id="59" dur="500" fill="hold"/>
                                        <p:tgtEl>
                                          <p:spTgt spid="47"/>
                                        </p:tgtEl>
                                        <p:attrNameLst>
                                          <p:attrName>ppt_x</p:attrName>
                                        </p:attrNameLst>
                                      </p:cBhvr>
                                      <p:tavLst>
                                        <p:tav tm="0">
                                          <p:val>
                                            <p:strVal val="0-#ppt_w/2"/>
                                          </p:val>
                                        </p:tav>
                                        <p:tav tm="100000">
                                          <p:val>
                                            <p:strVal val="#ppt_x"/>
                                          </p:val>
                                        </p:tav>
                                      </p:tavLst>
                                    </p:anim>
                                    <p:anim calcmode="lin" valueType="num">
                                      <p:cBhvr additive="base">
                                        <p:cTn id="60" dur="500" fill="hold"/>
                                        <p:tgtEl>
                                          <p:spTgt spid="47"/>
                                        </p:tgtEl>
                                        <p:attrNameLst>
                                          <p:attrName>ppt_y</p:attrName>
                                        </p:attrNameLst>
                                      </p:cBhvr>
                                      <p:tavLst>
                                        <p:tav tm="0">
                                          <p:val>
                                            <p:strVal val="#ppt_y"/>
                                          </p:val>
                                        </p:tav>
                                        <p:tav tm="100000">
                                          <p:val>
                                            <p:strVal val="#ppt_y"/>
                                          </p:val>
                                        </p:tav>
                                      </p:tavLst>
                                    </p:anim>
                                  </p:childTnLst>
                                </p:cTn>
                              </p:par>
                            </p:childTnLst>
                          </p:cTn>
                        </p:par>
                        <p:par>
                          <p:cTn id="61" fill="hold">
                            <p:stCondLst>
                              <p:cond delay="4000"/>
                            </p:stCondLst>
                            <p:childTnLst>
                              <p:par>
                                <p:cTn id="62" presetID="22" presetClass="entr" presetSubtype="1" fill="hold" grpId="0" nodeType="after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wipe(up)">
                                      <p:cBhvr>
                                        <p:cTn id="64" dur="500"/>
                                        <p:tgtEl>
                                          <p:spTgt spid="43"/>
                                        </p:tgtEl>
                                      </p:cBhvr>
                                    </p:animEffect>
                                  </p:childTnLst>
                                </p:cTn>
                              </p:par>
                              <p:par>
                                <p:cTn id="65" presetID="2" presetClass="entr" presetSubtype="8" fill="hold" grpId="0" nodeType="withEffect">
                                  <p:stCondLst>
                                    <p:cond delay="0"/>
                                  </p:stCondLst>
                                  <p:childTnLst>
                                    <p:set>
                                      <p:cBhvr>
                                        <p:cTn id="66" dur="indefinite" fill="hold"/>
                                        <p:tgtEl>
                                          <p:spTgt spid="20"/>
                                        </p:tgtEl>
                                        <p:attrNameLst>
                                          <p:attrName>style.visibility</p:attrName>
                                        </p:attrNameLst>
                                      </p:cBhvr>
                                      <p:to>
                                        <p:strVal val="visible"/>
                                      </p:to>
                                    </p:set>
                                    <p:anim calcmode="lin" valueType="num">
                                      <p:cBhvr>
                                        <p:cTn id="67" dur="700" fill="hold"/>
                                        <p:tgtEl>
                                          <p:spTgt spid="20"/>
                                        </p:tgtEl>
                                        <p:attrNameLst>
                                          <p:attrName>ppt_x</p:attrName>
                                        </p:attrNameLst>
                                      </p:cBhvr>
                                      <p:tavLst>
                                        <p:tav tm="0">
                                          <p:val>
                                            <p:strVal val="0-#ppt_w/2"/>
                                          </p:val>
                                        </p:tav>
                                        <p:tav tm="100000">
                                          <p:val>
                                            <p:strVal val="#ppt_x"/>
                                          </p:val>
                                        </p:tav>
                                      </p:tavLst>
                                    </p:anim>
                                    <p:anim calcmode="lin" valueType="num">
                                      <p:cBhvr>
                                        <p:cTn id="68" dur="700" fill="hold"/>
                                        <p:tgtEl>
                                          <p:spTgt spid="20"/>
                                        </p:tgtEl>
                                        <p:attrNameLst>
                                          <p:attrName>ppt_y</p:attrName>
                                        </p:attrNameLst>
                                      </p:cBhvr>
                                      <p:tavLst>
                                        <p:tav tm="0">
                                          <p:val>
                                            <p:strVal val="#ppt_y"/>
                                          </p:val>
                                        </p:tav>
                                        <p:tav tm="100000">
                                          <p:val>
                                            <p:strVal val="#ppt_y"/>
                                          </p:val>
                                        </p:tav>
                                      </p:tavLst>
                                    </p:anim>
                                  </p:childTnLst>
                                </p:cTn>
                              </p:par>
                            </p:childTnLst>
                          </p:cTn>
                        </p:par>
                        <p:par>
                          <p:cTn id="69" fill="hold">
                            <p:stCondLst>
                              <p:cond delay="4500"/>
                            </p:stCondLst>
                            <p:childTnLst>
                              <p:par>
                                <p:cTn id="70" presetID="16" presetClass="emph" presetSubtype="0" fill="hold" grpId="1" nodeType="afterEffect">
                                  <p:stCondLst>
                                    <p:cond delay="0"/>
                                  </p:stCondLst>
                                  <p:iterate type="lt">
                                    <p:tmPct val="4000"/>
                                  </p:iterate>
                                  <p:childTnLst>
                                    <p:set>
                                      <p:cBhvr override="childStyle">
                                        <p:cTn id="71" dur="500" fill="hold"/>
                                        <p:tgtEl>
                                          <p:spTgt spid="35"/>
                                        </p:tgtEl>
                                        <p:attrNameLst>
                                          <p:attrName>style.color</p:attrName>
                                        </p:attrNameLst>
                                      </p:cBhvr>
                                      <p:to>
                                        <p:clrVal>
                                          <a:schemeClr val="accent2"/>
                                        </p:clrVal>
                                      </p:to>
                                    </p:set>
                                    <p:set>
                                      <p:cBhvr>
                                        <p:cTn id="72" dur="500" fill="hold"/>
                                        <p:tgtEl>
                                          <p:spTgt spid="35"/>
                                        </p:tgtEl>
                                        <p:attrNameLst>
                                          <p:attrName>fillcolor</p:attrName>
                                        </p:attrNameLst>
                                      </p:cBhvr>
                                      <p:to>
                                        <p:clrVal>
                                          <a:schemeClr val="accent2"/>
                                        </p:clrVal>
                                      </p:to>
                                    </p:set>
                                    <p:set>
                                      <p:cBhvr>
                                        <p:cTn id="73" dur="500" fill="hold"/>
                                        <p:tgtEl>
                                          <p:spTgt spid="35"/>
                                        </p:tgtEl>
                                        <p:attrNameLst>
                                          <p:attrName>fill.type</p:attrName>
                                        </p:attrNameLst>
                                      </p:cBhvr>
                                      <p:to>
                                        <p:strVal val="solid"/>
                                      </p:to>
                                    </p:set>
                                  </p:childTnLst>
                                </p:cTn>
                              </p:par>
                            </p:childTnLst>
                          </p:cTn>
                        </p:par>
                        <p:par>
                          <p:cTn id="74" fill="hold">
                            <p:stCondLst>
                              <p:cond delay="5080"/>
                            </p:stCondLst>
                            <p:childTnLst>
                              <p:par>
                                <p:cTn id="75" presetID="16" presetClass="emph" presetSubtype="0" fill="hold" grpId="1" nodeType="afterEffect">
                                  <p:stCondLst>
                                    <p:cond delay="0"/>
                                  </p:stCondLst>
                                  <p:iterate type="lt">
                                    <p:tmPct val="4000"/>
                                  </p:iterate>
                                  <p:childTnLst>
                                    <p:set>
                                      <p:cBhvr override="childStyle">
                                        <p:cTn id="76" dur="500" fill="hold"/>
                                        <p:tgtEl>
                                          <p:spTgt spid="45"/>
                                        </p:tgtEl>
                                        <p:attrNameLst>
                                          <p:attrName>style.color</p:attrName>
                                        </p:attrNameLst>
                                      </p:cBhvr>
                                      <p:to>
                                        <p:clrVal>
                                          <a:schemeClr val="accent2"/>
                                        </p:clrVal>
                                      </p:to>
                                    </p:set>
                                    <p:set>
                                      <p:cBhvr>
                                        <p:cTn id="77" dur="500" fill="hold"/>
                                        <p:tgtEl>
                                          <p:spTgt spid="45"/>
                                        </p:tgtEl>
                                        <p:attrNameLst>
                                          <p:attrName>fillcolor</p:attrName>
                                        </p:attrNameLst>
                                      </p:cBhvr>
                                      <p:to>
                                        <p:clrVal>
                                          <a:schemeClr val="accent2"/>
                                        </p:clrVal>
                                      </p:to>
                                    </p:set>
                                    <p:set>
                                      <p:cBhvr>
                                        <p:cTn id="78" dur="500" fill="hold"/>
                                        <p:tgtEl>
                                          <p:spTgt spid="45"/>
                                        </p:tgtEl>
                                        <p:attrNameLst>
                                          <p:attrName>fill.type</p:attrName>
                                        </p:attrNameLst>
                                      </p:cBhvr>
                                      <p:to>
                                        <p:strVal val="solid"/>
                                      </p:to>
                                    </p:set>
                                  </p:childTnLst>
                                </p:cTn>
                              </p:par>
                            </p:childTnLst>
                          </p:cTn>
                        </p:par>
                        <p:par>
                          <p:cTn id="79" fill="hold">
                            <p:stCondLst>
                              <p:cond delay="5680"/>
                            </p:stCondLst>
                            <p:childTnLst>
                              <p:par>
                                <p:cTn id="80" presetID="16" presetClass="emph" presetSubtype="0" fill="hold" grpId="1" nodeType="afterEffect">
                                  <p:stCondLst>
                                    <p:cond delay="0"/>
                                  </p:stCondLst>
                                  <p:iterate type="lt">
                                    <p:tmPct val="4000"/>
                                  </p:iterate>
                                  <p:childTnLst>
                                    <p:set>
                                      <p:cBhvr override="childStyle">
                                        <p:cTn id="81" dur="500" fill="hold"/>
                                        <p:tgtEl>
                                          <p:spTgt spid="46"/>
                                        </p:tgtEl>
                                        <p:attrNameLst>
                                          <p:attrName>style.color</p:attrName>
                                        </p:attrNameLst>
                                      </p:cBhvr>
                                      <p:to>
                                        <p:clrVal>
                                          <a:schemeClr val="accent2"/>
                                        </p:clrVal>
                                      </p:to>
                                    </p:set>
                                    <p:set>
                                      <p:cBhvr>
                                        <p:cTn id="82" dur="500" fill="hold"/>
                                        <p:tgtEl>
                                          <p:spTgt spid="46"/>
                                        </p:tgtEl>
                                        <p:attrNameLst>
                                          <p:attrName>fillcolor</p:attrName>
                                        </p:attrNameLst>
                                      </p:cBhvr>
                                      <p:to>
                                        <p:clrVal>
                                          <a:schemeClr val="accent2"/>
                                        </p:clrVal>
                                      </p:to>
                                    </p:set>
                                    <p:set>
                                      <p:cBhvr>
                                        <p:cTn id="83" dur="500" fill="hold"/>
                                        <p:tgtEl>
                                          <p:spTgt spid="46"/>
                                        </p:tgtEl>
                                        <p:attrNameLst>
                                          <p:attrName>fill.type</p:attrName>
                                        </p:attrNameLst>
                                      </p:cBhvr>
                                      <p:to>
                                        <p:strVal val="solid"/>
                                      </p:to>
                                    </p:set>
                                  </p:childTnLst>
                                </p:cTn>
                              </p:par>
                            </p:childTnLst>
                          </p:cTn>
                        </p:par>
                        <p:par>
                          <p:cTn id="84" fill="hold">
                            <p:stCondLst>
                              <p:cond delay="6300"/>
                            </p:stCondLst>
                            <p:childTnLst>
                              <p:par>
                                <p:cTn id="85" presetID="16" presetClass="emph" presetSubtype="0" fill="hold" grpId="1" nodeType="afterEffect">
                                  <p:stCondLst>
                                    <p:cond delay="0"/>
                                  </p:stCondLst>
                                  <p:iterate type="lt">
                                    <p:tmPct val="4000"/>
                                  </p:iterate>
                                  <p:childTnLst>
                                    <p:set>
                                      <p:cBhvr override="childStyle">
                                        <p:cTn id="86" dur="500" fill="hold"/>
                                        <p:tgtEl>
                                          <p:spTgt spid="47"/>
                                        </p:tgtEl>
                                        <p:attrNameLst>
                                          <p:attrName>style.color</p:attrName>
                                        </p:attrNameLst>
                                      </p:cBhvr>
                                      <p:to>
                                        <p:clrVal>
                                          <a:schemeClr val="accent2"/>
                                        </p:clrVal>
                                      </p:to>
                                    </p:set>
                                    <p:set>
                                      <p:cBhvr>
                                        <p:cTn id="87" dur="500" fill="hold"/>
                                        <p:tgtEl>
                                          <p:spTgt spid="47"/>
                                        </p:tgtEl>
                                        <p:attrNameLst>
                                          <p:attrName>fillcolor</p:attrName>
                                        </p:attrNameLst>
                                      </p:cBhvr>
                                      <p:to>
                                        <p:clrVal>
                                          <a:schemeClr val="accent2"/>
                                        </p:clrVal>
                                      </p:to>
                                    </p:set>
                                    <p:set>
                                      <p:cBhvr>
                                        <p:cTn id="88" dur="500" fill="hold"/>
                                        <p:tgtEl>
                                          <p:spTgt spid="47"/>
                                        </p:tgtEl>
                                        <p:attrNameLst>
                                          <p:attrName>fill.type</p:attrName>
                                        </p:attrNameLst>
                                      </p:cBhvr>
                                      <p:to>
                                        <p:strVal val="solid"/>
                                      </p:to>
                                    </p:set>
                                  </p:childTnLst>
                                </p:cTn>
                              </p:par>
                            </p:childTnLst>
                          </p:cTn>
                        </p:par>
                        <p:par>
                          <p:cTn id="89" fill="hold">
                            <p:stCondLst>
                              <p:cond delay="6920"/>
                            </p:stCondLst>
                            <p:childTnLst>
                              <p:par>
                                <p:cTn id="90" presetID="6" presetClass="emph" presetSubtype="0" fill="hold" grpId="1" nodeType="afterEffect">
                                  <p:stCondLst>
                                    <p:cond delay="0"/>
                                  </p:stCondLst>
                                  <p:childTnLst>
                                    <p:animScale>
                                      <p:cBhvr>
                                        <p:cTn id="91" dur="2000" fill="hold"/>
                                        <p:tgtEl>
                                          <p:spTgt spid="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5" grpId="1"/>
      <p:bldP spid="38" grpId="0"/>
      <p:bldP spid="39" grpId="0"/>
      <p:bldP spid="40" grpId="0"/>
      <p:bldP spid="41" grpId="0"/>
      <p:bldP spid="42" grpId="0"/>
      <p:bldP spid="43" grpId="0"/>
      <p:bldP spid="44" grpId="0"/>
      <p:bldP spid="45" grpId="0"/>
      <p:bldP spid="45" grpId="1"/>
      <p:bldP spid="46" grpId="0"/>
      <p:bldP spid="46" grpId="1"/>
      <p:bldP spid="47" grpId="0"/>
      <p:bldP spid="47" grpId="1"/>
      <p:bldP spid="19" grpId="0" animBg="1" advAuto="0"/>
      <p:bldP spid="20" grpId="0" animBg="1" advAuto="0"/>
      <p:bldP spid="2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rcRect l="35651"/>
          <a:stretch>
            <a:fillRect/>
          </a:stretch>
        </p:blipFill>
        <p:spPr>
          <a:xfrm>
            <a:off x="-6985" y="2127505"/>
            <a:ext cx="5884118" cy="944493"/>
          </a:xfrm>
          <a:custGeom>
            <a:avLst/>
            <a:gdLst>
              <a:gd name="connsiteX0" fmla="*/ 0 w 7845490"/>
              <a:gd name="connsiteY0" fmla="*/ 0 h 1259324"/>
              <a:gd name="connsiteX1" fmla="*/ 7845490 w 7845490"/>
              <a:gd name="connsiteY1" fmla="*/ 0 h 1259324"/>
              <a:gd name="connsiteX2" fmla="*/ 7845490 w 7845490"/>
              <a:gd name="connsiteY2" fmla="*/ 1259324 h 1259324"/>
              <a:gd name="connsiteX3" fmla="*/ 0 w 7845490"/>
              <a:gd name="connsiteY3" fmla="*/ 1259324 h 1259324"/>
              <a:gd name="connsiteX4" fmla="*/ 0 w 7845490"/>
              <a:gd name="connsiteY4" fmla="*/ 0 h 1259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5490" h="1259324">
                <a:moveTo>
                  <a:pt x="0" y="0"/>
                </a:moveTo>
                <a:lnTo>
                  <a:pt x="7845490" y="0"/>
                </a:lnTo>
                <a:lnTo>
                  <a:pt x="7845490" y="1259324"/>
                </a:lnTo>
                <a:lnTo>
                  <a:pt x="0" y="1259324"/>
                </a:lnTo>
                <a:lnTo>
                  <a:pt x="0" y="0"/>
                </a:lnTo>
                <a:close/>
              </a:path>
            </a:pathLst>
          </a:custGeom>
        </p:spPr>
      </p:pic>
      <p:sp>
        <p:nvSpPr>
          <p:cNvPr id="7" name="TextBox 74"/>
          <p:cNvSpPr txBox="1"/>
          <p:nvPr/>
        </p:nvSpPr>
        <p:spPr>
          <a:xfrm>
            <a:off x="607067" y="1896566"/>
            <a:ext cx="4806534" cy="714375"/>
          </a:xfrm>
          <a:prstGeom prst="rect">
            <a:avLst/>
          </a:prstGeom>
          <a:noFill/>
        </p:spPr>
        <p:txBody>
          <a:bodyPr wrap="square" rtlCol="0">
            <a:spAutoFit/>
          </a:bodyPr>
          <a:lstStyle>
            <a:defPPr>
              <a:defRPr lang="zh-CN"/>
            </a:defPPr>
            <a:lvl1pPr>
              <a:defRPr sz="5400">
                <a:gradFill>
                  <a:gsLst>
                    <a:gs pos="0">
                      <a:schemeClr val="accent1">
                        <a:lumMod val="5000"/>
                        <a:lumOff val="95000"/>
                      </a:schemeClr>
                    </a:gs>
                    <a:gs pos="22000">
                      <a:srgbClr val="4FA8DB"/>
                    </a:gs>
                    <a:gs pos="83000">
                      <a:srgbClr val="4DAFE8"/>
                    </a:gs>
                    <a:gs pos="100000">
                      <a:srgbClr val="1B4DAB"/>
                    </a:gs>
                  </a:gsLst>
                  <a:lin ang="5400000" scaled="1"/>
                </a:gradFill>
                <a:latin typeface="方正准圆_GBK" panose="03000509000000000000" pitchFamily="65" charset="-122"/>
                <a:ea typeface="方正准圆_GBK" panose="03000509000000000000" pitchFamily="65" charset="-122"/>
              </a:defRPr>
            </a:lvl1pPr>
          </a:lstStyle>
          <a:p>
            <a:r>
              <a:rPr lang="zh-CN" altLang="en-US" sz="405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1"/>
                </a:gradFill>
                <a:latin typeface="微软雅黑" panose="020B0503020204020204" charset="-122"/>
                <a:ea typeface="微软雅黑" panose="020B0503020204020204" charset="-122"/>
              </a:rPr>
              <a:t>杨天河老师介绍</a:t>
            </a:r>
          </a:p>
        </p:txBody>
      </p:sp>
      <p:sp>
        <p:nvSpPr>
          <p:cNvPr id="8" name="文本框 7"/>
          <p:cNvSpPr txBox="1"/>
          <p:nvPr/>
        </p:nvSpPr>
        <p:spPr>
          <a:xfrm>
            <a:off x="607067" y="805286"/>
            <a:ext cx="2122715" cy="1322070"/>
          </a:xfrm>
          <a:prstGeom prst="rect">
            <a:avLst/>
          </a:prstGeom>
          <a:noFill/>
        </p:spPr>
        <p:txBody>
          <a:bodyPr wrap="square" rtlCol="0">
            <a:spAutoFit/>
          </a:bodyPr>
          <a:lstStyle/>
          <a:p>
            <a:r>
              <a:rPr lang="en-US" altLang="zh-CN" sz="80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1"/>
                </a:gradFill>
                <a:latin typeface="微软雅黑" panose="020B0503020204020204" charset="-122"/>
                <a:ea typeface="微软雅黑" panose="020B0503020204020204" charset="-122"/>
              </a:rPr>
              <a:t>04</a:t>
            </a:r>
          </a:p>
        </p:txBody>
      </p:sp>
      <p:sp>
        <p:nvSpPr>
          <p:cNvPr id="6" name="TextBox 13">
            <a:extLst>
              <a:ext uri="{FF2B5EF4-FFF2-40B4-BE49-F238E27FC236}">
                <a16:creationId xmlns:a16="http://schemas.microsoft.com/office/drawing/2014/main" id="{30D4C56E-664B-48E5-8528-E367F21D0C93}"/>
              </a:ext>
            </a:extLst>
          </p:cNvPr>
          <p:cNvSpPr txBox="1">
            <a:spLocks noChangeArrowheads="1"/>
          </p:cNvSpPr>
          <p:nvPr/>
        </p:nvSpPr>
        <p:spPr bwMode="auto">
          <a:xfrm>
            <a:off x="738555" y="2748915"/>
            <a:ext cx="9706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AFAFA"/>
                </a:solidFill>
                <a:latin typeface="微软雅黑" panose="020B0503020204020204" charset="-122"/>
                <a:ea typeface="微软雅黑" panose="020B0503020204020204" charset="-122"/>
                <a:sym typeface="Arial" panose="020B0604020202020204" pitchFamily="34" charset="0"/>
              </a:rPr>
              <a:t>老师简介</a:t>
            </a:r>
            <a:endParaRPr lang="en-US" altLang="zh-CN"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10" name="TextBox 13">
            <a:extLst>
              <a:ext uri="{FF2B5EF4-FFF2-40B4-BE49-F238E27FC236}">
                <a16:creationId xmlns:a16="http://schemas.microsoft.com/office/drawing/2014/main" id="{33440C37-A4BE-40D8-8C5B-3295230D9872}"/>
              </a:ext>
            </a:extLst>
          </p:cNvPr>
          <p:cNvSpPr txBox="1">
            <a:spLocks noChangeArrowheads="1"/>
          </p:cNvSpPr>
          <p:nvPr/>
        </p:nvSpPr>
        <p:spPr bwMode="auto">
          <a:xfrm>
            <a:off x="2253639" y="2748915"/>
            <a:ext cx="14180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AFAFA"/>
                </a:solidFill>
                <a:latin typeface="微软雅黑" panose="020B0503020204020204" charset="-122"/>
                <a:ea typeface="微软雅黑" panose="020B0503020204020204" charset="-122"/>
                <a:sym typeface="Arial" panose="020B0604020202020204" pitchFamily="34" charset="0"/>
              </a:rPr>
              <a:t>专业创新</a:t>
            </a:r>
            <a:endParaRPr lang="en-US" altLang="zh-CN"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11" name="TextBox 13">
            <a:extLst>
              <a:ext uri="{FF2B5EF4-FFF2-40B4-BE49-F238E27FC236}">
                <a16:creationId xmlns:a16="http://schemas.microsoft.com/office/drawing/2014/main" id="{B5ADCBBA-5D9C-4408-8CED-81638DBF4A34}"/>
              </a:ext>
            </a:extLst>
          </p:cNvPr>
          <p:cNvSpPr txBox="1">
            <a:spLocks noChangeArrowheads="1"/>
          </p:cNvSpPr>
          <p:nvPr/>
        </p:nvSpPr>
        <p:spPr bwMode="auto">
          <a:xfrm>
            <a:off x="738555" y="3092787"/>
            <a:ext cx="14067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AFAFA"/>
                </a:solidFill>
                <a:latin typeface="微软雅黑" panose="020B0503020204020204" charset="-122"/>
                <a:ea typeface="微软雅黑" panose="020B0503020204020204" charset="-122"/>
                <a:sym typeface="Arial" panose="020B0604020202020204" pitchFamily="34" charset="0"/>
              </a:rPr>
              <a:t>服务输出</a:t>
            </a:r>
            <a:endParaRPr lang="en-US" altLang="zh-CN"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12" name="TextBox 13">
            <a:extLst>
              <a:ext uri="{FF2B5EF4-FFF2-40B4-BE49-F238E27FC236}">
                <a16:creationId xmlns:a16="http://schemas.microsoft.com/office/drawing/2014/main" id="{2592A5A6-063E-44A3-980A-602030E45842}"/>
              </a:ext>
            </a:extLst>
          </p:cNvPr>
          <p:cNvSpPr txBox="1">
            <a:spLocks noChangeArrowheads="1"/>
          </p:cNvSpPr>
          <p:nvPr/>
        </p:nvSpPr>
        <p:spPr bwMode="auto">
          <a:xfrm>
            <a:off x="2255041" y="3077933"/>
            <a:ext cx="17261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AFAFA"/>
                </a:solidFill>
                <a:latin typeface="微软雅黑" panose="020B0503020204020204" charset="-122"/>
                <a:ea typeface="微软雅黑" panose="020B0503020204020204" charset="-122"/>
                <a:sym typeface="Arial" panose="020B0604020202020204" pitchFamily="34" charset="0"/>
              </a:rPr>
              <a:t>特别优惠</a:t>
            </a:r>
            <a:endParaRPr lang="en-US" altLang="zh-CN" dirty="0">
              <a:solidFill>
                <a:srgbClr val="FAFAFA"/>
              </a:solidFill>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7"/>
                                        </p:tgtEl>
                                        <p:attrNameLst>
                                          <p:attrName>ppt_y</p:attrName>
                                        </p:attrNameLst>
                                      </p:cBhvr>
                                      <p:tavLst>
                                        <p:tav tm="0">
                                          <p:val>
                                            <p:strVal val="#ppt_y"/>
                                          </p:val>
                                        </p:tav>
                                        <p:tav tm="100000">
                                          <p:val>
                                            <p:strVal val="#ppt_y"/>
                                          </p:val>
                                        </p:tav>
                                      </p:tavLst>
                                    </p:anim>
                                    <p:anim calcmode="lin" valueType="num">
                                      <p:cBhvr>
                                        <p:cTn id="1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7"/>
                                        </p:tgtEl>
                                      </p:cBhvr>
                                    </p:animEffect>
                                  </p:childTnLst>
                                </p:cTn>
                              </p:par>
                            </p:childTnLst>
                          </p:cTn>
                        </p:par>
                        <p:par>
                          <p:cTn id="18" fill="hold">
                            <p:stCondLst>
                              <p:cond delay="1800"/>
                            </p:stCondLst>
                            <p:childTnLst>
                              <p:par>
                                <p:cTn id="19" presetID="2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230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28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par>
                          <p:cTn id="30" fill="hold">
                            <p:stCondLst>
                              <p:cond delay="3300"/>
                            </p:stCondLst>
                            <p:childTnLst>
                              <p:par>
                                <p:cTn id="31" presetID="22" presetClass="entr" presetSubtype="4"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100000">
              <a:srgbClr val="682367"/>
            </a:gs>
            <a:gs pos="39000">
              <a:srgbClr val="020049"/>
            </a:gs>
          </a:gsLst>
          <a:lin ang="4200000" scaled="0"/>
        </a:gradFill>
        <a:effectLst/>
      </p:bgPr>
    </p:bg>
    <p:spTree>
      <p:nvGrpSpPr>
        <p:cNvPr id="1" name=""/>
        <p:cNvGrpSpPr/>
        <p:nvPr/>
      </p:nvGrpSpPr>
      <p:grpSpPr>
        <a:xfrm>
          <a:off x="0" y="0"/>
          <a:ext cx="0" cy="0"/>
          <a:chOff x="0" y="0"/>
          <a:chExt cx="0" cy="0"/>
        </a:xfrm>
      </p:grpSpPr>
      <p:grpSp>
        <p:nvGrpSpPr>
          <p:cNvPr id="3" name="组合 2"/>
          <p:cNvGrpSpPr/>
          <p:nvPr userDrawn="1"/>
        </p:nvGrpSpPr>
        <p:grpSpPr>
          <a:xfrm>
            <a:off x="0" y="134356"/>
            <a:ext cx="268663" cy="311139"/>
            <a:chOff x="0" y="179110"/>
            <a:chExt cx="358217" cy="414780"/>
          </a:xfrm>
          <a:solidFill>
            <a:schemeClr val="bg1"/>
          </a:solidFill>
        </p:grpSpPr>
        <p:sp>
          <p:nvSpPr>
            <p:cNvPr id="4" name="矩形 3"/>
            <p:cNvSpPr/>
            <p:nvPr/>
          </p:nvSpPr>
          <p:spPr>
            <a:xfrm>
              <a:off x="0" y="179110"/>
              <a:ext cx="226243"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sp>
          <p:nvSpPr>
            <p:cNvPr id="5" name="矩形 4"/>
            <p:cNvSpPr/>
            <p:nvPr/>
          </p:nvSpPr>
          <p:spPr>
            <a:xfrm>
              <a:off x="273470" y="179110"/>
              <a:ext cx="84747"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grpSp>
      <p:sp>
        <p:nvSpPr>
          <p:cNvPr id="2" name="标题 6"/>
          <p:cNvSpPr>
            <a:spLocks noGrp="1"/>
          </p:cNvSpPr>
          <p:nvPr/>
        </p:nvSpPr>
        <p:spPr>
          <a:xfrm>
            <a:off x="247282" y="30432"/>
            <a:ext cx="5328397" cy="519533"/>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2100" b="0" kern="1200">
                <a:gradFill>
                  <a:gsLst>
                    <a:gs pos="0">
                      <a:srgbClr val="1E5B93"/>
                    </a:gs>
                    <a:gs pos="100000">
                      <a:srgbClr val="3E1840"/>
                    </a:gs>
                  </a:gsLst>
                  <a:lin ang="0" scaled="1"/>
                </a:gradFill>
                <a:latin typeface="时尚中黑简体" panose="01010104010101010101" pitchFamily="2" charset="-122"/>
                <a:ea typeface="时尚中黑简体" panose="01010104010101010101" pitchFamily="2" charset="-122"/>
                <a:cs typeface="+mj-cs"/>
              </a:defRPr>
            </a:lvl1pPr>
          </a:lstStyle>
          <a:p>
            <a:r>
              <a:rPr lang="zh-CN" altLang="en-US"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杨天河老师简介</a:t>
            </a:r>
          </a:p>
        </p:txBody>
      </p:sp>
      <p:sp>
        <p:nvSpPr>
          <p:cNvPr id="26" name="灯片编号占位符 25"/>
          <p:cNvSpPr>
            <a:spLocks noGrp="1"/>
          </p:cNvSpPr>
          <p:nvPr>
            <p:ph type="sldNum" sz="quarter" idx="12"/>
          </p:nvPr>
        </p:nvSpPr>
        <p:spPr>
          <a:xfrm>
            <a:off x="8594375" y="4708702"/>
            <a:ext cx="371475" cy="283882"/>
          </a:xfrm>
        </p:spPr>
        <p:txBody>
          <a:bodyPr/>
          <a:lstStyle/>
          <a:p>
            <a:fld id="{5B582246-316D-466E-A953-A97F548BBB30}" type="slidenum">
              <a:rPr lang="zh-CN" altLang="en-US" sz="1050" smtClean="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19</a:t>
            </a:fld>
            <a:endParaRPr lang="zh-CN" altLang="en-US" sz="10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pic>
        <p:nvPicPr>
          <p:cNvPr id="7" name="图片 6">
            <a:extLst>
              <a:ext uri="{FF2B5EF4-FFF2-40B4-BE49-F238E27FC236}">
                <a16:creationId xmlns:a16="http://schemas.microsoft.com/office/drawing/2014/main" id="{7EAE2818-8EA7-4EB6-8ED6-E8F56D20CF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2365" y="786327"/>
            <a:ext cx="1631528" cy="23701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文本框 8">
            <a:extLst>
              <a:ext uri="{FF2B5EF4-FFF2-40B4-BE49-F238E27FC236}">
                <a16:creationId xmlns:a16="http://schemas.microsoft.com/office/drawing/2014/main" id="{1A1988F5-ACC8-4CD0-948F-BB1E48F8D5BB}"/>
              </a:ext>
            </a:extLst>
          </p:cNvPr>
          <p:cNvSpPr txBox="1"/>
          <p:nvPr/>
        </p:nvSpPr>
        <p:spPr>
          <a:xfrm>
            <a:off x="1076037" y="635963"/>
            <a:ext cx="6210830" cy="4214680"/>
          </a:xfrm>
          <a:prstGeom prst="rect">
            <a:avLst/>
          </a:prstGeom>
        </p:spPr>
        <p:txBody>
          <a:bodyPr wrap="square">
            <a:spAutoFit/>
          </a:bodyPr>
          <a:lstStyle>
            <a:defPPr>
              <a:defRPr lang="zh-CN"/>
            </a:defPPr>
            <a:lvl1pPr>
              <a:lnSpc>
                <a:spcPct val="200000"/>
              </a:lnSpc>
              <a:defRPr sz="2000">
                <a:solidFill>
                  <a:srgbClr val="FFFF00"/>
                </a:solidFill>
                <a:latin typeface="微软雅黑" panose="020B0503020204020204" pitchFamily="34" charset="-122"/>
                <a:ea typeface="微软雅黑" panose="020B0503020204020204" pitchFamily="34" charset="-122"/>
              </a:defRPr>
            </a:lvl1pPr>
          </a:lstStyle>
          <a:p>
            <a:pPr>
              <a:lnSpc>
                <a:spcPct val="150000"/>
              </a:lnSpc>
            </a:pPr>
            <a:r>
              <a:rPr lang="en-US" altLang="zh-CN" sz="1200" dirty="0">
                <a:solidFill>
                  <a:schemeClr val="bg1"/>
                </a:solidFill>
              </a:rPr>
              <a:t>		   </a:t>
            </a:r>
            <a:r>
              <a:rPr lang="zh-CN" altLang="en-US" sz="1200" dirty="0">
                <a:solidFill>
                  <a:schemeClr val="bg1"/>
                </a:solidFill>
              </a:rPr>
              <a:t>全面领导力专家</a:t>
            </a:r>
          </a:p>
          <a:p>
            <a:pPr>
              <a:lnSpc>
                <a:spcPct val="150000"/>
              </a:lnSpc>
            </a:pPr>
            <a:r>
              <a:rPr lang="zh-CN" altLang="en-US" sz="1200" dirty="0">
                <a:solidFill>
                  <a:schemeClr val="bg1"/>
                </a:solidFill>
              </a:rPr>
              <a:t>                                            北大博雅客座教授</a:t>
            </a:r>
          </a:p>
          <a:p>
            <a:pPr>
              <a:lnSpc>
                <a:spcPct val="150000"/>
              </a:lnSpc>
            </a:pPr>
            <a:r>
              <a:rPr lang="zh-CN" altLang="en-US" sz="1200" dirty="0">
                <a:solidFill>
                  <a:schemeClr val="bg1"/>
                </a:solidFill>
              </a:rPr>
              <a:t>                                            战略执行力建设专家</a:t>
            </a:r>
            <a:endParaRPr lang="en-US" altLang="zh-CN" sz="1200" dirty="0">
              <a:solidFill>
                <a:schemeClr val="bg1"/>
              </a:solidFill>
            </a:endParaRPr>
          </a:p>
          <a:p>
            <a:pPr>
              <a:lnSpc>
                <a:spcPct val="150000"/>
              </a:lnSpc>
            </a:pPr>
            <a:r>
              <a:rPr lang="zh-CN" altLang="en-US" sz="1200" dirty="0">
                <a:solidFill>
                  <a:schemeClr val="bg1"/>
                </a:solidFill>
              </a:rPr>
              <a:t>                                            对标创效创一流专家</a:t>
            </a:r>
          </a:p>
          <a:p>
            <a:pPr>
              <a:lnSpc>
                <a:spcPct val="150000"/>
              </a:lnSpc>
            </a:pPr>
            <a:r>
              <a:rPr lang="zh-CN" altLang="en-US" sz="1200" dirty="0">
                <a:solidFill>
                  <a:schemeClr val="bg1"/>
                </a:solidFill>
              </a:rPr>
              <a:t>                                            价值创造型企业大学创始人</a:t>
            </a:r>
          </a:p>
          <a:p>
            <a:pPr>
              <a:lnSpc>
                <a:spcPct val="150000"/>
              </a:lnSpc>
            </a:pPr>
            <a:r>
              <a:rPr lang="zh-CN" altLang="en-US" sz="1200" dirty="0">
                <a:solidFill>
                  <a:schemeClr val="bg1"/>
                </a:solidFill>
              </a:rPr>
              <a:t>                                            学习创效行公益活动发起人</a:t>
            </a:r>
            <a:endParaRPr lang="en-US" altLang="zh-CN" sz="1200" dirty="0">
              <a:solidFill>
                <a:schemeClr val="bg1"/>
              </a:solidFill>
            </a:endParaRPr>
          </a:p>
          <a:p>
            <a:pPr>
              <a:lnSpc>
                <a:spcPct val="150000"/>
              </a:lnSpc>
            </a:pPr>
            <a:r>
              <a:rPr lang="zh-CN" altLang="en-US" sz="1200" dirty="0">
                <a:solidFill>
                  <a:schemeClr val="bg1"/>
                </a:solidFill>
              </a:rPr>
              <a:t>                                            领导力开发达人计划首席专家</a:t>
            </a:r>
          </a:p>
          <a:p>
            <a:pPr>
              <a:lnSpc>
                <a:spcPct val="150000"/>
              </a:lnSpc>
            </a:pPr>
            <a:r>
              <a:rPr lang="zh-CN" altLang="en-US" sz="1200" dirty="0">
                <a:solidFill>
                  <a:schemeClr val="bg1"/>
                </a:solidFill>
              </a:rPr>
              <a:t>                                            国企改革政策研究与改革助推者</a:t>
            </a:r>
          </a:p>
          <a:p>
            <a:pPr>
              <a:lnSpc>
                <a:spcPct val="150000"/>
              </a:lnSpc>
            </a:pPr>
            <a:r>
              <a:rPr lang="en-US" altLang="zh-CN" sz="1200" dirty="0">
                <a:solidFill>
                  <a:schemeClr val="bg1"/>
                </a:solidFill>
              </a:rPr>
              <a:t>		   </a:t>
            </a:r>
            <a:r>
              <a:rPr lang="zh-CN" altLang="en-US" sz="1200" dirty="0">
                <a:solidFill>
                  <a:schemeClr val="bg1"/>
                </a:solidFill>
              </a:rPr>
              <a:t>全面领导力自主晋级首创者</a:t>
            </a:r>
            <a:endParaRPr lang="en-US" altLang="zh-CN" sz="1200" dirty="0">
              <a:solidFill>
                <a:schemeClr val="bg1"/>
              </a:solidFill>
            </a:endParaRPr>
          </a:p>
          <a:p>
            <a:pPr>
              <a:lnSpc>
                <a:spcPct val="150000"/>
              </a:lnSpc>
            </a:pPr>
            <a:r>
              <a:rPr lang="en-US" altLang="zh-CN" sz="1200" dirty="0">
                <a:solidFill>
                  <a:schemeClr val="bg1"/>
                </a:solidFill>
              </a:rPr>
              <a:t>20</a:t>
            </a:r>
            <a:r>
              <a:rPr lang="zh-CN" altLang="en-US" sz="1200" dirty="0">
                <a:solidFill>
                  <a:schemeClr val="bg1"/>
                </a:solidFill>
              </a:rPr>
              <a:t>年管理咨询经验，</a:t>
            </a:r>
            <a:r>
              <a:rPr lang="en-US" altLang="zh-CN" sz="1200" dirty="0">
                <a:solidFill>
                  <a:schemeClr val="bg1"/>
                </a:solidFill>
              </a:rPr>
              <a:t>15</a:t>
            </a:r>
            <a:r>
              <a:rPr lang="zh-CN" altLang="en-US" sz="1200" dirty="0">
                <a:solidFill>
                  <a:schemeClr val="bg1"/>
                </a:solidFill>
              </a:rPr>
              <a:t>年培训讲师经验。</a:t>
            </a:r>
            <a:endParaRPr lang="en-US" altLang="zh-CN" sz="1200" dirty="0">
              <a:solidFill>
                <a:schemeClr val="bg1"/>
              </a:solidFill>
            </a:endParaRPr>
          </a:p>
          <a:p>
            <a:pPr>
              <a:lnSpc>
                <a:spcPct val="150000"/>
              </a:lnSpc>
            </a:pPr>
            <a:r>
              <a:rPr lang="zh-CN" altLang="en-US" sz="1200" dirty="0">
                <a:solidFill>
                  <a:schemeClr val="bg1"/>
                </a:solidFill>
              </a:rPr>
              <a:t>曾亲自主持十余家企业战略执行力建设项目，多数企业能够敏锐把握战略机遇，打造出强有力的竞争力，从而获得高速发展乃至得到资本市场的认同。</a:t>
            </a:r>
          </a:p>
          <a:p>
            <a:pPr>
              <a:lnSpc>
                <a:spcPct val="150000"/>
              </a:lnSpc>
            </a:pPr>
            <a:r>
              <a:rPr lang="zh-CN" altLang="en-US" sz="1200" dirty="0">
                <a:solidFill>
                  <a:schemeClr val="bg1"/>
                </a:solidFill>
              </a:rPr>
              <a:t>曾辅导数十家企业开展对标挖潜创一流活动，多数企业核心指标得到大幅提升乃至成为行业标杆，多数企业年新增挖潜效益达数千万，部分集团企业达数亿元乃至超十亿元。</a:t>
            </a:r>
            <a:endParaRPr lang="en-US" altLang="zh-CN" sz="1200" dirty="0">
              <a:solidFill>
                <a:schemeClr val="bg1"/>
              </a:solidFill>
            </a:endParaRPr>
          </a:p>
          <a:p>
            <a:pPr>
              <a:lnSpc>
                <a:spcPct val="150000"/>
              </a:lnSpc>
            </a:pPr>
            <a:r>
              <a:rPr lang="zh-CN" altLang="en-US" sz="1200" dirty="0">
                <a:solidFill>
                  <a:schemeClr val="bg1"/>
                </a:solidFill>
              </a:rPr>
              <a:t>服务多家世界</a:t>
            </a:r>
            <a:r>
              <a:rPr lang="en-US" altLang="zh-CN" sz="1200" dirty="0">
                <a:solidFill>
                  <a:schemeClr val="bg1"/>
                </a:solidFill>
              </a:rPr>
              <a:t>500</a:t>
            </a:r>
            <a:r>
              <a:rPr lang="zh-CN" altLang="en-US" sz="1200" dirty="0">
                <a:solidFill>
                  <a:schemeClr val="bg1"/>
                </a:solidFill>
              </a:rPr>
              <a:t>强企业以及央企、国企、大型集团企业。</a:t>
            </a:r>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9150"/>
                            </p:stCondLst>
                            <p:childTnLst>
                              <p:par>
                                <p:cTn id="9" presetID="10" presetClass="emph" presetSubtype="0" repeatCount="3000" fill="hold" grpId="1" nodeType="afterEffect">
                                  <p:stCondLst>
                                    <p:cond delay="0"/>
                                  </p:stCondLst>
                                  <p:iterate type="wd">
                                    <p:tmPct val="0"/>
                                  </p:iterate>
                                  <p:childTnLst>
                                    <p:anim calcmode="discrete" valueType="str">
                                      <p:cBhvr override="childStyle">
                                        <p:cTn id="10" dur="1000" fill="hold"/>
                                        <p:tgtEl>
                                          <p:spTgt spid="9"/>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46" name="文本框 45"/>
          <p:cNvSpPr txBox="1"/>
          <p:nvPr/>
        </p:nvSpPr>
        <p:spPr>
          <a:xfrm>
            <a:off x="646843" y="447675"/>
            <a:ext cx="3146425" cy="1245235"/>
          </a:xfrm>
          <a:prstGeom prst="rect">
            <a:avLst/>
          </a:prstGeom>
          <a:noFill/>
        </p:spPr>
        <p:txBody>
          <a:bodyPr wrap="square" rtlCol="0">
            <a:spAutoFit/>
          </a:bodyPr>
          <a:lstStyle/>
          <a:p>
            <a:pPr algn="ctr"/>
            <a:r>
              <a:rPr lang="zh-CN" altLang="en-US" sz="3500" b="1"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ffectLst>
                  <a:outerShdw blurRad="38100" dist="38100" dir="2700000" algn="tl">
                    <a:srgbClr val="000000">
                      <a:alpha val="43137"/>
                    </a:srgbClr>
                  </a:outerShdw>
                </a:effectLst>
                <a:latin typeface="微软雅黑" panose="020B0503020204020204" charset="-122"/>
                <a:ea typeface="微软雅黑" panose="020B0503020204020204" charset="-122"/>
              </a:rPr>
              <a:t>目 录 </a:t>
            </a:r>
          </a:p>
          <a:p>
            <a:pPr algn="ctr"/>
            <a:r>
              <a:rPr lang="en-US" altLang="zh-CN" sz="2000" spc="-15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sym typeface="+mn-ea"/>
              </a:rPr>
              <a:t>CONTENTS</a:t>
            </a:r>
          </a:p>
          <a:p>
            <a:pPr algn="ctr"/>
            <a:endParaRPr lang="en-US" altLang="zh-CN" sz="2000" spc="-15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sym typeface="+mn-ea"/>
            </a:endParaRPr>
          </a:p>
        </p:txBody>
      </p:sp>
      <p:sp>
        <p:nvSpPr>
          <p:cNvPr id="7" name="文本框 6"/>
          <p:cNvSpPr txBox="1"/>
          <p:nvPr/>
        </p:nvSpPr>
        <p:spPr>
          <a:xfrm>
            <a:off x="378476" y="1494915"/>
            <a:ext cx="3683159" cy="414020"/>
          </a:xfrm>
          <a:prstGeom prst="rect">
            <a:avLst/>
          </a:prstGeom>
          <a:noFill/>
        </p:spPr>
        <p:txBody>
          <a:bodyPr wrap="square" rtlCol="0">
            <a:spAutoFit/>
          </a:bodyPr>
          <a:lstStyle/>
          <a:p>
            <a:r>
              <a:rPr lang="en-US" altLang="zh-CN" sz="2100" b="1"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01 </a:t>
            </a:r>
            <a:r>
              <a:rPr lang="zh-CN" altLang="en-US" sz="2100" b="1"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如何实现事半功倍</a:t>
            </a:r>
          </a:p>
        </p:txBody>
      </p:sp>
      <p:sp>
        <p:nvSpPr>
          <p:cNvPr id="8" name="文本框 7"/>
          <p:cNvSpPr txBox="1"/>
          <p:nvPr/>
        </p:nvSpPr>
        <p:spPr>
          <a:xfrm>
            <a:off x="378476" y="2107690"/>
            <a:ext cx="3683159" cy="415498"/>
          </a:xfrm>
          <a:prstGeom prst="rect">
            <a:avLst/>
          </a:prstGeom>
          <a:noFill/>
        </p:spPr>
        <p:txBody>
          <a:bodyPr wrap="square" rtlCol="0">
            <a:spAutoFit/>
          </a:bodyPr>
          <a:lstStyle/>
          <a:p>
            <a:r>
              <a:rPr lang="en-US" altLang="zh-CN" sz="2100" b="1"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02 </a:t>
            </a:r>
            <a:r>
              <a:rPr lang="zh-CN" altLang="en-US" sz="2100" b="1"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领导力开发如何事半功倍</a:t>
            </a:r>
          </a:p>
        </p:txBody>
      </p:sp>
      <p:sp>
        <p:nvSpPr>
          <p:cNvPr id="9" name="文本框 8"/>
          <p:cNvSpPr txBox="1"/>
          <p:nvPr/>
        </p:nvSpPr>
        <p:spPr>
          <a:xfrm>
            <a:off x="378476" y="2720465"/>
            <a:ext cx="4474878" cy="415498"/>
          </a:xfrm>
          <a:prstGeom prst="rect">
            <a:avLst/>
          </a:prstGeom>
          <a:noFill/>
        </p:spPr>
        <p:txBody>
          <a:bodyPr wrap="square" rtlCol="0">
            <a:spAutoFit/>
          </a:bodyPr>
          <a:lstStyle/>
          <a:p>
            <a:r>
              <a:rPr lang="en-US" altLang="zh-CN" sz="2100" b="1"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03 </a:t>
            </a:r>
            <a:r>
              <a:rPr lang="zh-CN" altLang="en-US" sz="2100" b="1"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事半功倍的领导力开发解决方案</a:t>
            </a:r>
          </a:p>
        </p:txBody>
      </p:sp>
      <p:sp>
        <p:nvSpPr>
          <p:cNvPr id="10" name="文本框 9"/>
          <p:cNvSpPr txBox="1"/>
          <p:nvPr/>
        </p:nvSpPr>
        <p:spPr>
          <a:xfrm>
            <a:off x="378476" y="3333240"/>
            <a:ext cx="3683159" cy="414020"/>
          </a:xfrm>
          <a:prstGeom prst="rect">
            <a:avLst/>
          </a:prstGeom>
          <a:noFill/>
        </p:spPr>
        <p:txBody>
          <a:bodyPr wrap="square" rtlCol="0">
            <a:spAutoFit/>
          </a:bodyPr>
          <a:lstStyle/>
          <a:p>
            <a:r>
              <a:rPr lang="en-US" altLang="zh-CN" sz="2100" b="1"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04 </a:t>
            </a:r>
            <a:r>
              <a:rPr lang="zh-CN" altLang="en-US" sz="2100" b="1"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杨天河老师介绍</a:t>
            </a:r>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00000">
              <a:srgbClr val="682367"/>
            </a:gs>
            <a:gs pos="39000">
              <a:srgbClr val="020049"/>
            </a:gs>
          </a:gsLst>
          <a:lin ang="4200000" scaled="0"/>
        </a:gradFill>
        <a:effectLst/>
      </p:bgPr>
    </p:bg>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B597BC27-631E-4AB8-9CBB-C7F06E16A6CF}"/>
              </a:ext>
            </a:extLst>
          </p:cNvPr>
          <p:cNvGrpSpPr/>
          <p:nvPr/>
        </p:nvGrpSpPr>
        <p:grpSpPr>
          <a:xfrm>
            <a:off x="0" y="134356"/>
            <a:ext cx="268663" cy="311139"/>
            <a:chOff x="0" y="179110"/>
            <a:chExt cx="358217" cy="414780"/>
          </a:xfrm>
          <a:solidFill>
            <a:schemeClr val="bg1"/>
          </a:solidFill>
        </p:grpSpPr>
        <p:sp>
          <p:nvSpPr>
            <p:cNvPr id="25" name="矩形 24">
              <a:extLst>
                <a:ext uri="{FF2B5EF4-FFF2-40B4-BE49-F238E27FC236}">
                  <a16:creationId xmlns:a16="http://schemas.microsoft.com/office/drawing/2014/main" id="{D9D5356B-ADC4-4DBB-93AA-490A9DD80794}"/>
                </a:ext>
              </a:extLst>
            </p:cNvPr>
            <p:cNvSpPr/>
            <p:nvPr/>
          </p:nvSpPr>
          <p:spPr>
            <a:xfrm>
              <a:off x="0" y="179110"/>
              <a:ext cx="226243"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sp>
          <p:nvSpPr>
            <p:cNvPr id="26" name="矩形 25">
              <a:extLst>
                <a:ext uri="{FF2B5EF4-FFF2-40B4-BE49-F238E27FC236}">
                  <a16:creationId xmlns:a16="http://schemas.microsoft.com/office/drawing/2014/main" id="{0DCA3F4A-0D46-4380-8107-2B090FFF8157}"/>
                </a:ext>
              </a:extLst>
            </p:cNvPr>
            <p:cNvSpPr/>
            <p:nvPr/>
          </p:nvSpPr>
          <p:spPr>
            <a:xfrm>
              <a:off x="273470" y="179110"/>
              <a:ext cx="84747"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grpSp>
      <p:sp>
        <p:nvSpPr>
          <p:cNvPr id="27" name="标题 6">
            <a:extLst>
              <a:ext uri="{FF2B5EF4-FFF2-40B4-BE49-F238E27FC236}">
                <a16:creationId xmlns:a16="http://schemas.microsoft.com/office/drawing/2014/main" id="{F01A8CEF-B614-4CC6-8B58-050B0A9A4D61}"/>
              </a:ext>
            </a:extLst>
          </p:cNvPr>
          <p:cNvSpPr>
            <a:spLocks noGrp="1"/>
          </p:cNvSpPr>
          <p:nvPr/>
        </p:nvSpPr>
        <p:spPr>
          <a:xfrm>
            <a:off x="247282" y="30432"/>
            <a:ext cx="5328397" cy="519533"/>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2100" b="0" kern="1200">
                <a:gradFill>
                  <a:gsLst>
                    <a:gs pos="0">
                      <a:srgbClr val="1E5B93"/>
                    </a:gs>
                    <a:gs pos="100000">
                      <a:srgbClr val="3E1840"/>
                    </a:gs>
                  </a:gsLst>
                  <a:lin ang="0" scaled="1"/>
                </a:gradFill>
                <a:latin typeface="时尚中黑简体" panose="01010104010101010101" pitchFamily="2" charset="-122"/>
                <a:ea typeface="时尚中黑简体" panose="01010104010101010101" pitchFamily="2" charset="-122"/>
                <a:cs typeface="+mj-cs"/>
              </a:defRPr>
            </a:lvl1pPr>
          </a:lstStyle>
          <a:p>
            <a:r>
              <a:rPr lang="zh-CN" altLang="en-US"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基于效果导向的专业领域创新</a:t>
            </a:r>
          </a:p>
        </p:txBody>
      </p:sp>
      <p:sp>
        <p:nvSpPr>
          <p:cNvPr id="28" name="文本框 27">
            <a:extLst>
              <a:ext uri="{FF2B5EF4-FFF2-40B4-BE49-F238E27FC236}">
                <a16:creationId xmlns:a16="http://schemas.microsoft.com/office/drawing/2014/main" id="{6E70C3A1-D6CC-4720-88AC-237E08EFC6C9}"/>
              </a:ext>
            </a:extLst>
          </p:cNvPr>
          <p:cNvSpPr txBox="1"/>
          <p:nvPr/>
        </p:nvSpPr>
        <p:spPr>
          <a:xfrm>
            <a:off x="1033834" y="1140008"/>
            <a:ext cx="3029208" cy="2621936"/>
          </a:xfrm>
          <a:prstGeom prst="rect">
            <a:avLst/>
          </a:prstGeom>
        </p:spPr>
        <p:txBody>
          <a:bodyPr wrap="square">
            <a:spAutoFit/>
          </a:bodyPr>
          <a:lstStyle>
            <a:defPPr>
              <a:defRPr lang="zh-CN"/>
            </a:defPPr>
            <a:lvl1pPr>
              <a:lnSpc>
                <a:spcPct val="200000"/>
              </a:lnSpc>
              <a:defRPr sz="2000">
                <a:solidFill>
                  <a:srgbClr val="FFFF00"/>
                </a:solidFill>
                <a:latin typeface="微软雅黑" panose="020B0503020204020204" pitchFamily="34" charset="-122"/>
                <a:ea typeface="微软雅黑" panose="020B0503020204020204" pitchFamily="34" charset="-122"/>
              </a:defRPr>
            </a:lvl1pPr>
          </a:lstStyle>
          <a:p>
            <a:r>
              <a:rPr lang="zh-CN" altLang="en-US" sz="1200" dirty="0">
                <a:solidFill>
                  <a:schemeClr val="bg1"/>
                </a:solidFill>
              </a:rPr>
              <a:t>基于生态系统的战略执行力管控体系</a:t>
            </a:r>
            <a:endParaRPr lang="en-US" altLang="zh-CN" sz="1200" dirty="0">
              <a:solidFill>
                <a:schemeClr val="bg1"/>
              </a:solidFill>
            </a:endParaRPr>
          </a:p>
          <a:p>
            <a:r>
              <a:rPr lang="zh-CN" altLang="en-US" sz="1200" dirty="0">
                <a:solidFill>
                  <a:schemeClr val="bg1"/>
                </a:solidFill>
              </a:rPr>
              <a:t>促进组织智能进化的组织能力开发模式</a:t>
            </a:r>
            <a:endParaRPr lang="en-US" altLang="zh-CN" sz="1200" dirty="0">
              <a:solidFill>
                <a:schemeClr val="bg1"/>
              </a:solidFill>
            </a:endParaRPr>
          </a:p>
          <a:p>
            <a:r>
              <a:rPr lang="zh-CN" altLang="en-US" sz="1200" dirty="0">
                <a:solidFill>
                  <a:schemeClr val="bg1"/>
                </a:solidFill>
              </a:rPr>
              <a:t>基于生态系统进化的战略分析规划</a:t>
            </a:r>
            <a:endParaRPr lang="en-US" altLang="zh-CN" sz="1200" dirty="0">
              <a:solidFill>
                <a:schemeClr val="bg1"/>
              </a:solidFill>
            </a:endParaRPr>
          </a:p>
          <a:p>
            <a:r>
              <a:rPr lang="zh-CN" altLang="en-US" sz="1200" dirty="0">
                <a:solidFill>
                  <a:schemeClr val="bg1"/>
                </a:solidFill>
              </a:rPr>
              <a:t>促进企业高速增长的王牌产品打造</a:t>
            </a:r>
            <a:endParaRPr lang="en-US" altLang="zh-CN" sz="1200" dirty="0">
              <a:solidFill>
                <a:schemeClr val="bg1"/>
              </a:solidFill>
            </a:endParaRPr>
          </a:p>
          <a:p>
            <a:r>
              <a:rPr lang="zh-CN" altLang="en-US" sz="1200" dirty="0">
                <a:solidFill>
                  <a:schemeClr val="bg1"/>
                </a:solidFill>
              </a:rPr>
              <a:t>基于客户导向的高效协同运营体系</a:t>
            </a:r>
            <a:endParaRPr lang="en-US" altLang="zh-CN" sz="1200" dirty="0">
              <a:solidFill>
                <a:schemeClr val="bg1"/>
              </a:solidFill>
            </a:endParaRPr>
          </a:p>
          <a:p>
            <a:r>
              <a:rPr lang="zh-CN" altLang="en-US" sz="1200" dirty="0">
                <a:solidFill>
                  <a:schemeClr val="bg1"/>
                </a:solidFill>
              </a:rPr>
              <a:t>基于价值创造的部门转型升级</a:t>
            </a:r>
            <a:endParaRPr lang="en-US" altLang="zh-CN" sz="1200" dirty="0">
              <a:solidFill>
                <a:schemeClr val="bg1"/>
              </a:solidFill>
            </a:endParaRPr>
          </a:p>
          <a:p>
            <a:r>
              <a:rPr lang="zh-CN" altLang="en-US" sz="1200" dirty="0">
                <a:solidFill>
                  <a:schemeClr val="bg1"/>
                </a:solidFill>
              </a:rPr>
              <a:t>基于对标一流创一流的学习创效活动</a:t>
            </a:r>
          </a:p>
        </p:txBody>
      </p:sp>
      <p:sp>
        <p:nvSpPr>
          <p:cNvPr id="29" name="文本框 28">
            <a:extLst>
              <a:ext uri="{FF2B5EF4-FFF2-40B4-BE49-F238E27FC236}">
                <a16:creationId xmlns:a16="http://schemas.microsoft.com/office/drawing/2014/main" id="{E6BBC8B4-92B5-415D-BBF0-F34095FF30FC}"/>
              </a:ext>
            </a:extLst>
          </p:cNvPr>
          <p:cNvSpPr txBox="1"/>
          <p:nvPr/>
        </p:nvSpPr>
        <p:spPr>
          <a:xfrm>
            <a:off x="4242859" y="1140008"/>
            <a:ext cx="3978115" cy="2621936"/>
          </a:xfrm>
          <a:prstGeom prst="rect">
            <a:avLst/>
          </a:prstGeom>
        </p:spPr>
        <p:txBody>
          <a:bodyPr wrap="square">
            <a:spAutoFit/>
          </a:bodyPr>
          <a:lstStyle>
            <a:defPPr>
              <a:defRPr lang="zh-CN"/>
            </a:defPPr>
            <a:lvl1pPr>
              <a:lnSpc>
                <a:spcPct val="200000"/>
              </a:lnSpc>
              <a:defRPr sz="2000">
                <a:solidFill>
                  <a:srgbClr val="FFFF00"/>
                </a:solidFill>
                <a:latin typeface="微软雅黑" panose="020B0503020204020204" pitchFamily="34" charset="-122"/>
                <a:ea typeface="微软雅黑" panose="020B0503020204020204" pitchFamily="34" charset="-122"/>
              </a:defRPr>
            </a:lvl1pPr>
          </a:lstStyle>
          <a:p>
            <a:r>
              <a:rPr lang="zh-CN" altLang="en-US" sz="1200" dirty="0">
                <a:solidFill>
                  <a:schemeClr val="bg1"/>
                </a:solidFill>
              </a:rPr>
              <a:t>基于分级能力转化的六级八维领导能力素质模型</a:t>
            </a:r>
            <a:endParaRPr lang="en-US" altLang="zh-CN" sz="1200" dirty="0">
              <a:solidFill>
                <a:schemeClr val="bg1"/>
              </a:solidFill>
            </a:endParaRPr>
          </a:p>
          <a:p>
            <a:r>
              <a:rPr lang="zh-CN" altLang="en-US" sz="1200" dirty="0">
                <a:solidFill>
                  <a:schemeClr val="bg1"/>
                </a:solidFill>
              </a:rPr>
              <a:t>囊括德商、智商、情商及领导过程技巧的分级学习地图</a:t>
            </a:r>
            <a:endParaRPr lang="en-US" altLang="zh-CN" sz="1200" dirty="0">
              <a:solidFill>
                <a:schemeClr val="bg1"/>
              </a:solidFill>
            </a:endParaRPr>
          </a:p>
          <a:p>
            <a:r>
              <a:rPr lang="zh-CN" altLang="en-US" sz="1200" dirty="0">
                <a:solidFill>
                  <a:schemeClr val="bg1"/>
                </a:solidFill>
              </a:rPr>
              <a:t>“个人自学</a:t>
            </a:r>
            <a:r>
              <a:rPr lang="en-US" altLang="zh-CN" sz="1200" dirty="0">
                <a:solidFill>
                  <a:schemeClr val="bg1"/>
                </a:solidFill>
              </a:rPr>
              <a:t>+</a:t>
            </a:r>
            <a:r>
              <a:rPr lang="zh-CN" altLang="en-US" sz="1200" dirty="0">
                <a:solidFill>
                  <a:schemeClr val="bg1"/>
                </a:solidFill>
              </a:rPr>
              <a:t>上级教练</a:t>
            </a:r>
            <a:r>
              <a:rPr lang="en-US" altLang="zh-CN" sz="1200" dirty="0">
                <a:solidFill>
                  <a:schemeClr val="bg1"/>
                </a:solidFill>
              </a:rPr>
              <a:t>+</a:t>
            </a:r>
            <a:r>
              <a:rPr lang="zh-CN" altLang="en-US" sz="1200" dirty="0">
                <a:solidFill>
                  <a:schemeClr val="bg1"/>
                </a:solidFill>
              </a:rPr>
              <a:t>开发支持”三级领导力开发体系</a:t>
            </a:r>
            <a:endParaRPr lang="en-US" altLang="zh-CN" sz="1200" dirty="0">
              <a:solidFill>
                <a:schemeClr val="bg1"/>
              </a:solidFill>
            </a:endParaRPr>
          </a:p>
          <a:p>
            <a:r>
              <a:rPr lang="zh-CN" altLang="en-US" sz="1200" dirty="0">
                <a:solidFill>
                  <a:schemeClr val="bg1"/>
                </a:solidFill>
              </a:rPr>
              <a:t>基于个人、基于团队、基于组织成长的领导力开发思路</a:t>
            </a:r>
            <a:endParaRPr lang="en-US" altLang="zh-CN" sz="1200" dirty="0">
              <a:solidFill>
                <a:schemeClr val="bg1"/>
              </a:solidFill>
            </a:endParaRPr>
          </a:p>
          <a:p>
            <a:r>
              <a:rPr lang="zh-CN" altLang="en-US" sz="1200" dirty="0">
                <a:solidFill>
                  <a:schemeClr val="bg1"/>
                </a:solidFill>
              </a:rPr>
              <a:t>个人全面领导力自主学习晋级解决方案</a:t>
            </a:r>
            <a:endParaRPr lang="en-US" altLang="zh-CN" sz="1200" dirty="0">
              <a:solidFill>
                <a:schemeClr val="bg1"/>
              </a:solidFill>
            </a:endParaRPr>
          </a:p>
          <a:p>
            <a:r>
              <a:rPr lang="en-US" altLang="zh-CN" sz="1200" dirty="0">
                <a:solidFill>
                  <a:schemeClr val="bg1"/>
                </a:solidFill>
              </a:rPr>
              <a:t>《</a:t>
            </a:r>
            <a:r>
              <a:rPr lang="zh-CN" altLang="en-US" sz="1200" dirty="0">
                <a:solidFill>
                  <a:schemeClr val="bg1"/>
                </a:solidFill>
              </a:rPr>
              <a:t>企业领导力高效开发指南</a:t>
            </a:r>
            <a:r>
              <a:rPr lang="en-US" altLang="zh-CN" sz="1200" dirty="0">
                <a:solidFill>
                  <a:schemeClr val="bg1"/>
                </a:solidFill>
              </a:rPr>
              <a:t>》</a:t>
            </a:r>
          </a:p>
          <a:p>
            <a:r>
              <a:rPr lang="en-US" altLang="zh-CN" sz="1200" dirty="0">
                <a:solidFill>
                  <a:schemeClr val="bg1"/>
                </a:solidFill>
              </a:rPr>
              <a:t>《</a:t>
            </a:r>
            <a:r>
              <a:rPr lang="zh-CN" altLang="en-US" sz="1200" dirty="0">
                <a:solidFill>
                  <a:schemeClr val="bg1"/>
                </a:solidFill>
              </a:rPr>
              <a:t>全面领导力自主晋级手册</a:t>
            </a:r>
            <a:r>
              <a:rPr lang="en-US" altLang="zh-CN" sz="1200" dirty="0">
                <a:solidFill>
                  <a:schemeClr val="bg1"/>
                </a:solidFill>
              </a:rPr>
              <a:t>》</a:t>
            </a:r>
            <a:endParaRPr lang="zh-CN" altLang="en-US" sz="1200" dirty="0">
              <a:solidFill>
                <a:schemeClr val="bg1"/>
              </a:solidFill>
            </a:endParaRPr>
          </a:p>
        </p:txBody>
      </p:sp>
      <p:sp>
        <p:nvSpPr>
          <p:cNvPr id="30" name="Shape 1204">
            <a:extLst>
              <a:ext uri="{FF2B5EF4-FFF2-40B4-BE49-F238E27FC236}">
                <a16:creationId xmlns:a16="http://schemas.microsoft.com/office/drawing/2014/main" id="{EB1E75BD-9222-4CB4-B167-5EEBC3C1FAF4}"/>
              </a:ext>
            </a:extLst>
          </p:cNvPr>
          <p:cNvSpPr/>
          <p:nvPr/>
        </p:nvSpPr>
        <p:spPr>
          <a:xfrm>
            <a:off x="1669212" y="4351987"/>
            <a:ext cx="5805576" cy="246221"/>
          </a:xfrm>
          <a:prstGeom prst="rect">
            <a:avLst/>
          </a:prstGeom>
          <a:ln w="12700">
            <a:miter lim="400000"/>
          </a:ln>
        </p:spPr>
        <p:txBody>
          <a:bodyPr wrap="square" lIns="0" tIns="0" rIns="0" bIns="0">
            <a:spAutoFit/>
          </a:bodyPr>
          <a:lstStyle/>
          <a:p>
            <a:pPr algn="l" defTabSz="323215">
              <a:spcBef>
                <a:spcPts val="850"/>
              </a:spcBef>
              <a:defRPr sz="1800"/>
            </a:pPr>
            <a:r>
              <a:rPr lang="zh-CN" altLang="en-US" sz="16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rPr>
              <a:t>擅长</a:t>
            </a:r>
            <a:r>
              <a:rPr lang="zh-CN" altLang="en-US" sz="1600" dirty="0">
                <a:solidFill>
                  <a:srgbClr val="FFC000"/>
                </a:solidFill>
                <a:latin typeface="微软雅黑" panose="020B0503020204020204" charset="-122"/>
                <a:ea typeface="微软雅黑" panose="020B0503020204020204" charset="-122"/>
                <a:cs typeface="Lato"/>
                <a:sym typeface="Lato"/>
              </a:rPr>
              <a:t>效果导向</a:t>
            </a:r>
            <a:r>
              <a:rPr lang="zh-CN" altLang="en-US" sz="16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rPr>
              <a:t>且</a:t>
            </a:r>
            <a:r>
              <a:rPr lang="zh-CN" altLang="en-US" sz="1600" dirty="0">
                <a:solidFill>
                  <a:srgbClr val="FFC000"/>
                </a:solidFill>
                <a:latin typeface="微软雅黑" panose="020B0503020204020204" charset="-122"/>
                <a:ea typeface="微软雅黑" panose="020B0503020204020204" charset="-122"/>
                <a:cs typeface="Lato"/>
                <a:sym typeface="Lato"/>
              </a:rPr>
              <a:t>事半功倍</a:t>
            </a:r>
            <a:r>
              <a:rPr lang="zh-CN" altLang="en-US" sz="16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rPr>
              <a:t>的</a:t>
            </a:r>
            <a:r>
              <a:rPr lang="zh-CN" altLang="en-US" sz="1600" dirty="0">
                <a:solidFill>
                  <a:srgbClr val="FFC000"/>
                </a:solidFill>
                <a:latin typeface="微软雅黑" panose="020B0503020204020204" charset="-122"/>
                <a:ea typeface="微软雅黑" panose="020B0503020204020204" charset="-122"/>
                <a:cs typeface="Lato"/>
                <a:sym typeface="Lato"/>
              </a:rPr>
              <a:t>创新，</a:t>
            </a:r>
            <a:r>
              <a:rPr lang="zh-CN" altLang="en-US" sz="1600" dirty="0">
                <a:solidFill>
                  <a:schemeClr val="bg1"/>
                </a:solidFill>
                <a:latin typeface="微软雅黑" panose="020B0503020204020204" charset="-122"/>
                <a:ea typeface="微软雅黑" panose="020B0503020204020204" charset="-122"/>
                <a:cs typeface="Lato"/>
                <a:sym typeface="Lato"/>
              </a:rPr>
              <a:t>拒绝形式主义，期待共创标杆</a:t>
            </a:r>
            <a:endParaRPr lang="en-US" altLang="zh-CN" sz="1600" dirty="0">
              <a:solidFill>
                <a:schemeClr val="bg1"/>
              </a:solidFill>
              <a:latin typeface="微软雅黑" panose="020B0503020204020204" charset="-122"/>
              <a:ea typeface="微软雅黑" panose="020B0503020204020204" charset="-122"/>
              <a:cs typeface="Lato"/>
              <a:sym typeface="Lato"/>
            </a:endParaRPr>
          </a:p>
        </p:txBody>
      </p:sp>
      <p:sp>
        <p:nvSpPr>
          <p:cNvPr id="31" name="灯片编号占位符 25">
            <a:extLst>
              <a:ext uri="{FF2B5EF4-FFF2-40B4-BE49-F238E27FC236}">
                <a16:creationId xmlns:a16="http://schemas.microsoft.com/office/drawing/2014/main" id="{C6CF3DD3-A255-464A-A562-2F337E9F9732}"/>
              </a:ext>
            </a:extLst>
          </p:cNvPr>
          <p:cNvSpPr>
            <a:spLocks noGrp="1"/>
          </p:cNvSpPr>
          <p:nvPr>
            <p:ph type="sldNum" sz="quarter" idx="12"/>
          </p:nvPr>
        </p:nvSpPr>
        <p:spPr>
          <a:xfrm>
            <a:off x="8594375" y="4708702"/>
            <a:ext cx="371475" cy="283882"/>
          </a:xfrm>
        </p:spPr>
        <p:txBody>
          <a:bodyPr/>
          <a:lstStyle/>
          <a:p>
            <a:fld id="{5B582246-316D-466E-A953-A97F548BBB30}" type="slidenum">
              <a:rPr lang="zh-CN" altLang="en-US" sz="1050" smtClean="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20</a:t>
            </a:fld>
            <a:endParaRPr lang="zh-CN" altLang="en-US" sz="10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414248847"/>
      </p:ext>
    </p:extLst>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335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7950"/>
                            </p:stCondLst>
                            <p:childTnLst>
                              <p:par>
                                <p:cTn id="13" presetID="2" presetClass="entr" presetSubtype="8" fill="hold" grpId="0" nodeType="afterEffect">
                                  <p:stCondLst>
                                    <p:cond delay="0"/>
                                  </p:stCondLst>
                                  <p:childTnLst>
                                    <p:set>
                                      <p:cBhvr>
                                        <p:cTn id="14" dur="indefinite" fill="hold"/>
                                        <p:tgtEl>
                                          <p:spTgt spid="30"/>
                                        </p:tgtEl>
                                        <p:attrNameLst>
                                          <p:attrName>style.visibility</p:attrName>
                                        </p:attrNameLst>
                                      </p:cBhvr>
                                      <p:to>
                                        <p:strVal val="visible"/>
                                      </p:to>
                                    </p:set>
                                    <p:anim calcmode="lin" valueType="num">
                                      <p:cBhvr>
                                        <p:cTn id="15" dur="700" fill="hold"/>
                                        <p:tgtEl>
                                          <p:spTgt spid="30"/>
                                        </p:tgtEl>
                                        <p:attrNameLst>
                                          <p:attrName>ppt_x</p:attrName>
                                        </p:attrNameLst>
                                      </p:cBhvr>
                                      <p:tavLst>
                                        <p:tav tm="0">
                                          <p:val>
                                            <p:strVal val="0-#ppt_w/2"/>
                                          </p:val>
                                        </p:tav>
                                        <p:tav tm="100000">
                                          <p:val>
                                            <p:strVal val="#ppt_x"/>
                                          </p:val>
                                        </p:tav>
                                      </p:tavLst>
                                    </p:anim>
                                    <p:anim calcmode="lin" valueType="num">
                                      <p:cBhvr>
                                        <p:cTn id="16" dur="700" fill="hold"/>
                                        <p:tgtEl>
                                          <p:spTgt spid="30"/>
                                        </p:tgtEl>
                                        <p:attrNameLst>
                                          <p:attrName>ppt_y</p:attrName>
                                        </p:attrNameLst>
                                      </p:cBhvr>
                                      <p:tavLst>
                                        <p:tav tm="0">
                                          <p:val>
                                            <p:strVal val="#ppt_y"/>
                                          </p:val>
                                        </p:tav>
                                        <p:tav tm="100000">
                                          <p:val>
                                            <p:strVal val="#ppt_y"/>
                                          </p:val>
                                        </p:tav>
                                      </p:tavLst>
                                    </p:anim>
                                  </p:childTnLst>
                                </p:cTn>
                              </p:par>
                            </p:childTnLst>
                          </p:cTn>
                        </p:par>
                        <p:par>
                          <p:cTn id="17" fill="hold">
                            <p:stCondLst>
                              <p:cond delay="7950"/>
                            </p:stCondLst>
                            <p:childTnLst>
                              <p:par>
                                <p:cTn id="18" presetID="6" presetClass="emph" presetSubtype="0" fill="hold" grpId="1" nodeType="afterEffect">
                                  <p:stCondLst>
                                    <p:cond delay="0"/>
                                  </p:stCondLst>
                                  <p:childTnLst>
                                    <p:animScale>
                                      <p:cBhvr>
                                        <p:cTn id="19" dur="2000" fill="hold"/>
                                        <p:tgtEl>
                                          <p:spTgt spid="3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animBg="1" advAuto="0"/>
      <p:bldP spid="3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00000">
              <a:srgbClr val="682367"/>
            </a:gs>
            <a:gs pos="39000">
              <a:srgbClr val="020049"/>
            </a:gs>
          </a:gsLst>
          <a:lin ang="4200000" scaled="0"/>
        </a:gradFill>
        <a:effectLst/>
      </p:bgPr>
    </p:bg>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B597BC27-631E-4AB8-9CBB-C7F06E16A6CF}"/>
              </a:ext>
            </a:extLst>
          </p:cNvPr>
          <p:cNvGrpSpPr/>
          <p:nvPr/>
        </p:nvGrpSpPr>
        <p:grpSpPr>
          <a:xfrm>
            <a:off x="0" y="134356"/>
            <a:ext cx="268663" cy="311139"/>
            <a:chOff x="0" y="179110"/>
            <a:chExt cx="358217" cy="414780"/>
          </a:xfrm>
          <a:solidFill>
            <a:schemeClr val="bg1"/>
          </a:solidFill>
        </p:grpSpPr>
        <p:sp>
          <p:nvSpPr>
            <p:cNvPr id="25" name="矩形 24">
              <a:extLst>
                <a:ext uri="{FF2B5EF4-FFF2-40B4-BE49-F238E27FC236}">
                  <a16:creationId xmlns:a16="http://schemas.microsoft.com/office/drawing/2014/main" id="{D9D5356B-ADC4-4DBB-93AA-490A9DD80794}"/>
                </a:ext>
              </a:extLst>
            </p:cNvPr>
            <p:cNvSpPr/>
            <p:nvPr/>
          </p:nvSpPr>
          <p:spPr>
            <a:xfrm>
              <a:off x="0" y="179110"/>
              <a:ext cx="226243"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sp>
          <p:nvSpPr>
            <p:cNvPr id="26" name="矩形 25">
              <a:extLst>
                <a:ext uri="{FF2B5EF4-FFF2-40B4-BE49-F238E27FC236}">
                  <a16:creationId xmlns:a16="http://schemas.microsoft.com/office/drawing/2014/main" id="{0DCA3F4A-0D46-4380-8107-2B090FFF8157}"/>
                </a:ext>
              </a:extLst>
            </p:cNvPr>
            <p:cNvSpPr/>
            <p:nvPr/>
          </p:nvSpPr>
          <p:spPr>
            <a:xfrm>
              <a:off x="273470" y="179110"/>
              <a:ext cx="84747"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grpSp>
      <p:sp>
        <p:nvSpPr>
          <p:cNvPr id="27" name="标题 6">
            <a:extLst>
              <a:ext uri="{FF2B5EF4-FFF2-40B4-BE49-F238E27FC236}">
                <a16:creationId xmlns:a16="http://schemas.microsoft.com/office/drawing/2014/main" id="{F01A8CEF-B614-4CC6-8B58-050B0A9A4D61}"/>
              </a:ext>
            </a:extLst>
          </p:cNvPr>
          <p:cNvSpPr>
            <a:spLocks noGrp="1"/>
          </p:cNvSpPr>
          <p:nvPr/>
        </p:nvSpPr>
        <p:spPr>
          <a:xfrm>
            <a:off x="247282" y="30432"/>
            <a:ext cx="5328397" cy="519533"/>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2100" b="0" kern="1200">
                <a:gradFill>
                  <a:gsLst>
                    <a:gs pos="0">
                      <a:srgbClr val="1E5B93"/>
                    </a:gs>
                    <a:gs pos="100000">
                      <a:srgbClr val="3E1840"/>
                    </a:gs>
                  </a:gsLst>
                  <a:lin ang="0" scaled="1"/>
                </a:gradFill>
                <a:latin typeface="时尚中黑简体" panose="01010104010101010101" pitchFamily="2" charset="-122"/>
                <a:ea typeface="时尚中黑简体" panose="01010104010101010101" pitchFamily="2" charset="-122"/>
                <a:cs typeface="+mj-cs"/>
              </a:defRPr>
            </a:lvl1pPr>
          </a:lstStyle>
          <a:p>
            <a:r>
              <a:rPr lang="zh-CN" altLang="en-US"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擅长诊断级培训，注重效果及输出</a:t>
            </a:r>
          </a:p>
        </p:txBody>
      </p:sp>
      <p:sp>
        <p:nvSpPr>
          <p:cNvPr id="30" name="Shape 1204">
            <a:extLst>
              <a:ext uri="{FF2B5EF4-FFF2-40B4-BE49-F238E27FC236}">
                <a16:creationId xmlns:a16="http://schemas.microsoft.com/office/drawing/2014/main" id="{EB1E75BD-9222-4CB4-B167-5EEBC3C1FAF4}"/>
              </a:ext>
            </a:extLst>
          </p:cNvPr>
          <p:cNvSpPr/>
          <p:nvPr/>
        </p:nvSpPr>
        <p:spPr>
          <a:xfrm>
            <a:off x="6478438" y="4351987"/>
            <a:ext cx="1880558" cy="246221"/>
          </a:xfrm>
          <a:prstGeom prst="rect">
            <a:avLst/>
          </a:prstGeom>
          <a:ln w="12700">
            <a:miter lim="400000"/>
          </a:ln>
        </p:spPr>
        <p:txBody>
          <a:bodyPr wrap="square" lIns="0" tIns="0" rIns="0" bIns="0">
            <a:spAutoFit/>
          </a:bodyPr>
          <a:lstStyle/>
          <a:p>
            <a:pPr algn="l" defTabSz="323215">
              <a:spcBef>
                <a:spcPts val="850"/>
              </a:spcBef>
              <a:defRPr sz="1800"/>
            </a:pPr>
            <a:r>
              <a:rPr lang="zh-CN" altLang="en-US" sz="1600" dirty="0">
                <a:solidFill>
                  <a:srgbClr val="FFC000"/>
                </a:solidFill>
                <a:latin typeface="微软雅黑" panose="020B0503020204020204" charset="-122"/>
                <a:ea typeface="微软雅黑" panose="020B0503020204020204" charset="-122"/>
                <a:cs typeface="Lato"/>
                <a:sym typeface="Lato"/>
              </a:rPr>
              <a:t>可承诺创效效益</a:t>
            </a:r>
            <a:endParaRPr lang="en-US" altLang="zh-CN" sz="1600" dirty="0">
              <a:solidFill>
                <a:srgbClr val="FFC000"/>
              </a:solidFill>
              <a:latin typeface="微软雅黑" panose="020B0503020204020204" charset="-122"/>
              <a:ea typeface="微软雅黑" panose="020B0503020204020204" charset="-122"/>
              <a:cs typeface="Lato"/>
              <a:sym typeface="Lato"/>
            </a:endParaRPr>
          </a:p>
        </p:txBody>
      </p:sp>
      <p:sp>
        <p:nvSpPr>
          <p:cNvPr id="31" name="灯片编号占位符 25">
            <a:extLst>
              <a:ext uri="{FF2B5EF4-FFF2-40B4-BE49-F238E27FC236}">
                <a16:creationId xmlns:a16="http://schemas.microsoft.com/office/drawing/2014/main" id="{C6CF3DD3-A255-464A-A562-2F337E9F9732}"/>
              </a:ext>
            </a:extLst>
          </p:cNvPr>
          <p:cNvSpPr>
            <a:spLocks noGrp="1"/>
          </p:cNvSpPr>
          <p:nvPr>
            <p:ph type="sldNum" sz="quarter" idx="12"/>
          </p:nvPr>
        </p:nvSpPr>
        <p:spPr>
          <a:xfrm>
            <a:off x="8594375" y="4708702"/>
            <a:ext cx="371475" cy="283882"/>
          </a:xfrm>
        </p:spPr>
        <p:txBody>
          <a:bodyPr/>
          <a:lstStyle/>
          <a:p>
            <a:fld id="{5B582246-316D-466E-A953-A97F548BBB30}" type="slidenum">
              <a:rPr lang="zh-CN" altLang="en-US" sz="1050" smtClean="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21</a:t>
            </a:fld>
            <a:endParaRPr lang="zh-CN" altLang="en-US" sz="10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10" name="文本框 9">
            <a:extLst>
              <a:ext uri="{FF2B5EF4-FFF2-40B4-BE49-F238E27FC236}">
                <a16:creationId xmlns:a16="http://schemas.microsoft.com/office/drawing/2014/main" id="{F634389F-30C0-4501-BE17-6D7E80997AB5}"/>
              </a:ext>
            </a:extLst>
          </p:cNvPr>
          <p:cNvSpPr txBox="1"/>
          <p:nvPr/>
        </p:nvSpPr>
        <p:spPr>
          <a:xfrm>
            <a:off x="1042461" y="1433306"/>
            <a:ext cx="3029208" cy="1860189"/>
          </a:xfrm>
          <a:prstGeom prst="rect">
            <a:avLst/>
          </a:prstGeom>
        </p:spPr>
        <p:txBody>
          <a:bodyPr wrap="square">
            <a:spAutoFit/>
          </a:bodyPr>
          <a:lstStyle>
            <a:defPPr>
              <a:defRPr lang="zh-CN"/>
            </a:defPPr>
            <a:lvl1pPr>
              <a:lnSpc>
                <a:spcPct val="200000"/>
              </a:lnSpc>
              <a:defRPr sz="2000">
                <a:solidFill>
                  <a:srgbClr val="FFFF00"/>
                </a:solidFill>
                <a:latin typeface="微软雅黑" panose="020B0503020204020204" pitchFamily="34" charset="-122"/>
                <a:ea typeface="微软雅黑" panose="020B0503020204020204" pitchFamily="34" charset="-122"/>
              </a:defRPr>
            </a:lvl1pPr>
          </a:lstStyle>
          <a:p>
            <a:pPr>
              <a:lnSpc>
                <a:spcPct val="250000"/>
              </a:lnSpc>
            </a:pPr>
            <a:r>
              <a:rPr lang="zh-CN" altLang="en-US" sz="1200" dirty="0">
                <a:solidFill>
                  <a:schemeClr val="bg1"/>
                </a:solidFill>
              </a:rPr>
              <a:t>远程诊断</a:t>
            </a:r>
            <a:r>
              <a:rPr lang="en-US" altLang="zh-CN" sz="1200" dirty="0">
                <a:solidFill>
                  <a:schemeClr val="bg1"/>
                </a:solidFill>
              </a:rPr>
              <a:t>+</a:t>
            </a:r>
            <a:r>
              <a:rPr lang="zh-CN" altLang="en-US" sz="1200" dirty="0">
                <a:solidFill>
                  <a:schemeClr val="bg1"/>
                </a:solidFill>
              </a:rPr>
              <a:t>现场诊断</a:t>
            </a:r>
            <a:endParaRPr lang="en-US" altLang="zh-CN" sz="1200" dirty="0">
              <a:solidFill>
                <a:schemeClr val="bg1"/>
              </a:solidFill>
            </a:endParaRPr>
          </a:p>
          <a:p>
            <a:pPr>
              <a:lnSpc>
                <a:spcPct val="250000"/>
              </a:lnSpc>
            </a:pPr>
            <a:r>
              <a:rPr lang="zh-CN" altLang="en-US" sz="1200" dirty="0">
                <a:solidFill>
                  <a:schemeClr val="bg1"/>
                </a:solidFill>
              </a:rPr>
              <a:t>定制课程及企业解决方案</a:t>
            </a:r>
            <a:endParaRPr lang="en-US" altLang="zh-CN" sz="1200" dirty="0">
              <a:solidFill>
                <a:schemeClr val="bg1"/>
              </a:solidFill>
            </a:endParaRPr>
          </a:p>
          <a:p>
            <a:pPr>
              <a:lnSpc>
                <a:spcPct val="250000"/>
              </a:lnSpc>
            </a:pPr>
            <a:r>
              <a:rPr lang="zh-CN" altLang="en-US" sz="1200" dirty="0">
                <a:solidFill>
                  <a:schemeClr val="bg1"/>
                </a:solidFill>
              </a:rPr>
              <a:t>培训现场引导学员统一思路和方法</a:t>
            </a:r>
            <a:endParaRPr lang="en-US" altLang="zh-CN" sz="1200" dirty="0">
              <a:solidFill>
                <a:schemeClr val="bg1"/>
              </a:solidFill>
            </a:endParaRPr>
          </a:p>
          <a:p>
            <a:pPr>
              <a:lnSpc>
                <a:spcPct val="250000"/>
              </a:lnSpc>
            </a:pPr>
            <a:r>
              <a:rPr lang="zh-CN" altLang="en-US" sz="1200" dirty="0">
                <a:solidFill>
                  <a:schemeClr val="bg1"/>
                </a:solidFill>
              </a:rPr>
              <a:t>训后辅导学员通过行动学习创效</a:t>
            </a:r>
            <a:endParaRPr lang="en-US" altLang="zh-CN" sz="1200" dirty="0">
              <a:solidFill>
                <a:schemeClr val="bg1"/>
              </a:solidFill>
            </a:endParaRPr>
          </a:p>
        </p:txBody>
      </p:sp>
      <p:sp>
        <p:nvSpPr>
          <p:cNvPr id="2" name="箭头: 右 1">
            <a:extLst>
              <a:ext uri="{FF2B5EF4-FFF2-40B4-BE49-F238E27FC236}">
                <a16:creationId xmlns:a16="http://schemas.microsoft.com/office/drawing/2014/main" id="{C06FF4BC-3061-4C14-8DB2-C89583E2FE1C}"/>
              </a:ext>
            </a:extLst>
          </p:cNvPr>
          <p:cNvSpPr/>
          <p:nvPr/>
        </p:nvSpPr>
        <p:spPr>
          <a:xfrm>
            <a:off x="3803073" y="2036618"/>
            <a:ext cx="935182" cy="706582"/>
          </a:xfrm>
          <a:prstGeom prst="rightArrow">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zh-CN" altLang="en-US"/>
          </a:p>
        </p:txBody>
      </p:sp>
      <p:sp>
        <p:nvSpPr>
          <p:cNvPr id="12" name="TextBox 13">
            <a:extLst>
              <a:ext uri="{FF2B5EF4-FFF2-40B4-BE49-F238E27FC236}">
                <a16:creationId xmlns:a16="http://schemas.microsoft.com/office/drawing/2014/main" id="{581B4BC2-3FB3-483D-8116-A9D29EE26A94}"/>
              </a:ext>
            </a:extLst>
          </p:cNvPr>
          <p:cNvSpPr txBox="1">
            <a:spLocks noChangeArrowheads="1"/>
          </p:cNvSpPr>
          <p:nvPr/>
        </p:nvSpPr>
        <p:spPr bwMode="auto">
          <a:xfrm>
            <a:off x="5788537" y="1759619"/>
            <a:ext cx="9706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AFAFA"/>
                </a:solidFill>
                <a:latin typeface="微软雅黑" panose="020B0503020204020204" charset="-122"/>
                <a:ea typeface="微软雅黑" panose="020B0503020204020204" charset="-122"/>
                <a:sym typeface="Arial" panose="020B0604020202020204" pitchFamily="34" charset="0"/>
              </a:rPr>
              <a:t>策划方案</a:t>
            </a:r>
            <a:endParaRPr lang="en-US" altLang="zh-CN"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13" name="TextBox 13">
            <a:extLst>
              <a:ext uri="{FF2B5EF4-FFF2-40B4-BE49-F238E27FC236}">
                <a16:creationId xmlns:a16="http://schemas.microsoft.com/office/drawing/2014/main" id="{AA1D0698-3EAF-4DA0-A7C2-FB7F07964BB0}"/>
              </a:ext>
            </a:extLst>
          </p:cNvPr>
          <p:cNvSpPr txBox="1">
            <a:spLocks noChangeArrowheads="1"/>
          </p:cNvSpPr>
          <p:nvPr/>
        </p:nvSpPr>
        <p:spPr bwMode="auto">
          <a:xfrm>
            <a:off x="5762266" y="2224901"/>
            <a:ext cx="9706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AFAFA"/>
                </a:solidFill>
                <a:latin typeface="微软雅黑" panose="020B0503020204020204" charset="-122"/>
                <a:ea typeface="微软雅黑" panose="020B0503020204020204" charset="-122"/>
                <a:sym typeface="Arial" panose="020B0604020202020204" pitchFamily="34" charset="0"/>
              </a:rPr>
              <a:t>管理机制</a:t>
            </a:r>
            <a:endParaRPr lang="en-US" altLang="zh-CN"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14" name="TextBox 13">
            <a:extLst>
              <a:ext uri="{FF2B5EF4-FFF2-40B4-BE49-F238E27FC236}">
                <a16:creationId xmlns:a16="http://schemas.microsoft.com/office/drawing/2014/main" id="{C1925969-5976-4B87-A912-2A32E98920FF}"/>
              </a:ext>
            </a:extLst>
          </p:cNvPr>
          <p:cNvSpPr txBox="1">
            <a:spLocks noChangeArrowheads="1"/>
          </p:cNvSpPr>
          <p:nvPr/>
        </p:nvSpPr>
        <p:spPr bwMode="auto">
          <a:xfrm>
            <a:off x="5762266" y="2690183"/>
            <a:ext cx="9706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AFAFA"/>
                </a:solidFill>
                <a:latin typeface="微软雅黑" panose="020B0503020204020204" charset="-122"/>
                <a:ea typeface="微软雅黑" panose="020B0503020204020204" charset="-122"/>
                <a:sym typeface="Arial" panose="020B0604020202020204" pitchFamily="34" charset="0"/>
              </a:rPr>
              <a:t>工作标准</a:t>
            </a:r>
            <a:endParaRPr lang="en-US" altLang="zh-CN"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15" name="TextBox 13">
            <a:extLst>
              <a:ext uri="{FF2B5EF4-FFF2-40B4-BE49-F238E27FC236}">
                <a16:creationId xmlns:a16="http://schemas.microsoft.com/office/drawing/2014/main" id="{82852537-0963-4C28-9DB3-CAA1B6D43428}"/>
              </a:ext>
            </a:extLst>
          </p:cNvPr>
          <p:cNvSpPr txBox="1">
            <a:spLocks noChangeArrowheads="1"/>
          </p:cNvSpPr>
          <p:nvPr/>
        </p:nvSpPr>
        <p:spPr bwMode="auto">
          <a:xfrm>
            <a:off x="5788537" y="3154996"/>
            <a:ext cx="9706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AFAFA"/>
                </a:solidFill>
                <a:latin typeface="微软雅黑" panose="020B0503020204020204" charset="-122"/>
                <a:ea typeface="微软雅黑" panose="020B0503020204020204" charset="-122"/>
                <a:sym typeface="Arial" panose="020B0604020202020204" pitchFamily="34" charset="0"/>
              </a:rPr>
              <a:t>新增效益</a:t>
            </a:r>
            <a:endParaRPr lang="en-US" altLang="zh-CN" dirty="0">
              <a:solidFill>
                <a:srgbClr val="FAFAFA"/>
              </a:solidFill>
              <a:latin typeface="微软雅黑" panose="020B0503020204020204" charset="-122"/>
              <a:ea typeface="微软雅黑" panose="020B0503020204020204" charset="-122"/>
              <a:sym typeface="Arial" panose="020B0604020202020204" pitchFamily="34" charset="0"/>
            </a:endParaRPr>
          </a:p>
        </p:txBody>
      </p:sp>
    </p:spTree>
    <p:extLst>
      <p:ext uri="{BB962C8B-B14F-4D97-AF65-F5344CB8AC3E}">
        <p14:creationId xmlns:p14="http://schemas.microsoft.com/office/powerpoint/2010/main" val="1200420289"/>
      </p:ext>
    </p:extLst>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8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230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2800"/>
                            </p:stCondLst>
                            <p:childTnLst>
                              <p:par>
                                <p:cTn id="17" presetID="22" presetClass="entr" presetSubtype="4"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3300"/>
                            </p:stCondLst>
                            <p:childTnLst>
                              <p:par>
                                <p:cTn id="21" presetID="22" presetClass="entr" presetSubtype="4"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par>
                          <p:cTn id="24" fill="hold">
                            <p:stCondLst>
                              <p:cond delay="3800"/>
                            </p:stCondLst>
                            <p:childTnLst>
                              <p:par>
                                <p:cTn id="25" presetID="2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par>
                          <p:cTn id="28" fill="hold">
                            <p:stCondLst>
                              <p:cond delay="4300"/>
                            </p:stCondLst>
                            <p:childTnLst>
                              <p:par>
                                <p:cTn id="29" presetID="2" presetClass="entr" presetSubtype="8" fill="hold" grpId="0" nodeType="afterEffect">
                                  <p:stCondLst>
                                    <p:cond delay="0"/>
                                  </p:stCondLst>
                                  <p:childTnLst>
                                    <p:set>
                                      <p:cBhvr>
                                        <p:cTn id="30" dur="indefinite" fill="hold"/>
                                        <p:tgtEl>
                                          <p:spTgt spid="30"/>
                                        </p:tgtEl>
                                        <p:attrNameLst>
                                          <p:attrName>style.visibility</p:attrName>
                                        </p:attrNameLst>
                                      </p:cBhvr>
                                      <p:to>
                                        <p:strVal val="visible"/>
                                      </p:to>
                                    </p:set>
                                    <p:anim calcmode="lin" valueType="num">
                                      <p:cBhvr>
                                        <p:cTn id="31" dur="700" fill="hold"/>
                                        <p:tgtEl>
                                          <p:spTgt spid="30"/>
                                        </p:tgtEl>
                                        <p:attrNameLst>
                                          <p:attrName>ppt_x</p:attrName>
                                        </p:attrNameLst>
                                      </p:cBhvr>
                                      <p:tavLst>
                                        <p:tav tm="0">
                                          <p:val>
                                            <p:strVal val="0-#ppt_w/2"/>
                                          </p:val>
                                        </p:tav>
                                        <p:tav tm="100000">
                                          <p:val>
                                            <p:strVal val="#ppt_x"/>
                                          </p:val>
                                        </p:tav>
                                      </p:tavLst>
                                    </p:anim>
                                    <p:anim calcmode="lin" valueType="num">
                                      <p:cBhvr>
                                        <p:cTn id="32" dur="700" fill="hold"/>
                                        <p:tgtEl>
                                          <p:spTgt spid="30"/>
                                        </p:tgtEl>
                                        <p:attrNameLst>
                                          <p:attrName>ppt_y</p:attrName>
                                        </p:attrNameLst>
                                      </p:cBhvr>
                                      <p:tavLst>
                                        <p:tav tm="0">
                                          <p:val>
                                            <p:strVal val="#ppt_y"/>
                                          </p:val>
                                        </p:tav>
                                        <p:tav tm="100000">
                                          <p:val>
                                            <p:strVal val="#ppt_y"/>
                                          </p:val>
                                        </p:tav>
                                      </p:tavLst>
                                    </p:anim>
                                  </p:childTnLst>
                                </p:cTn>
                              </p:par>
                            </p:childTnLst>
                          </p:cTn>
                        </p:par>
                        <p:par>
                          <p:cTn id="33" fill="hold">
                            <p:stCondLst>
                              <p:cond delay="4300"/>
                            </p:stCondLst>
                            <p:childTnLst>
                              <p:par>
                                <p:cTn id="34" presetID="6" presetClass="emph" presetSubtype="0" fill="hold" grpId="1" nodeType="afterEffect">
                                  <p:stCondLst>
                                    <p:cond delay="0"/>
                                  </p:stCondLst>
                                  <p:childTnLst>
                                    <p:animScale>
                                      <p:cBhvr>
                                        <p:cTn id="35" dur="2000" fill="hold"/>
                                        <p:tgtEl>
                                          <p:spTgt spid="3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advAuto="0"/>
      <p:bldP spid="30" grpId="1" animBg="1"/>
      <p:bldP spid="10" grpId="0"/>
      <p:bldP spid="2" grpId="0" animBg="1"/>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00000">
              <a:srgbClr val="682367"/>
            </a:gs>
            <a:gs pos="39000">
              <a:srgbClr val="020049"/>
            </a:gs>
          </a:gsLst>
          <a:lin ang="4200000" scaled="0"/>
        </a:gradFill>
        <a:effectLst/>
      </p:bgPr>
    </p:bg>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B597BC27-631E-4AB8-9CBB-C7F06E16A6CF}"/>
              </a:ext>
            </a:extLst>
          </p:cNvPr>
          <p:cNvGrpSpPr/>
          <p:nvPr/>
        </p:nvGrpSpPr>
        <p:grpSpPr>
          <a:xfrm>
            <a:off x="0" y="134356"/>
            <a:ext cx="268663" cy="311139"/>
            <a:chOff x="0" y="179110"/>
            <a:chExt cx="358217" cy="414780"/>
          </a:xfrm>
          <a:solidFill>
            <a:schemeClr val="bg1"/>
          </a:solidFill>
        </p:grpSpPr>
        <p:sp>
          <p:nvSpPr>
            <p:cNvPr id="25" name="矩形 24">
              <a:extLst>
                <a:ext uri="{FF2B5EF4-FFF2-40B4-BE49-F238E27FC236}">
                  <a16:creationId xmlns:a16="http://schemas.microsoft.com/office/drawing/2014/main" id="{D9D5356B-ADC4-4DBB-93AA-490A9DD80794}"/>
                </a:ext>
              </a:extLst>
            </p:cNvPr>
            <p:cNvSpPr/>
            <p:nvPr/>
          </p:nvSpPr>
          <p:spPr>
            <a:xfrm>
              <a:off x="0" y="179110"/>
              <a:ext cx="226243"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sp>
          <p:nvSpPr>
            <p:cNvPr id="26" name="矩形 25">
              <a:extLst>
                <a:ext uri="{FF2B5EF4-FFF2-40B4-BE49-F238E27FC236}">
                  <a16:creationId xmlns:a16="http://schemas.microsoft.com/office/drawing/2014/main" id="{0DCA3F4A-0D46-4380-8107-2B090FFF8157}"/>
                </a:ext>
              </a:extLst>
            </p:cNvPr>
            <p:cNvSpPr/>
            <p:nvPr/>
          </p:nvSpPr>
          <p:spPr>
            <a:xfrm>
              <a:off x="273470" y="179110"/>
              <a:ext cx="84747"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grpSp>
      <p:sp>
        <p:nvSpPr>
          <p:cNvPr id="27" name="标题 6">
            <a:extLst>
              <a:ext uri="{FF2B5EF4-FFF2-40B4-BE49-F238E27FC236}">
                <a16:creationId xmlns:a16="http://schemas.microsoft.com/office/drawing/2014/main" id="{F01A8CEF-B614-4CC6-8B58-050B0A9A4D61}"/>
              </a:ext>
            </a:extLst>
          </p:cNvPr>
          <p:cNvSpPr>
            <a:spLocks noGrp="1"/>
          </p:cNvSpPr>
          <p:nvPr/>
        </p:nvSpPr>
        <p:spPr>
          <a:xfrm>
            <a:off x="247282" y="30432"/>
            <a:ext cx="5328397" cy="519533"/>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2100" b="0" kern="1200">
                <a:gradFill>
                  <a:gsLst>
                    <a:gs pos="0">
                      <a:srgbClr val="1E5B93"/>
                    </a:gs>
                    <a:gs pos="100000">
                      <a:srgbClr val="3E1840"/>
                    </a:gs>
                  </a:gsLst>
                  <a:lin ang="0" scaled="1"/>
                </a:gradFill>
                <a:latin typeface="时尚中黑简体" panose="01010104010101010101" pitchFamily="2" charset="-122"/>
                <a:ea typeface="时尚中黑简体" panose="01010104010101010101" pitchFamily="2" charset="-122"/>
                <a:cs typeface="+mj-cs"/>
              </a:defRPr>
            </a:lvl1pPr>
          </a:lstStyle>
          <a:p>
            <a:r>
              <a:rPr lang="zh-CN" altLang="en-US"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配合度高的企业，可申请特别优惠</a:t>
            </a:r>
          </a:p>
        </p:txBody>
      </p:sp>
      <p:sp>
        <p:nvSpPr>
          <p:cNvPr id="30" name="Shape 1204">
            <a:extLst>
              <a:ext uri="{FF2B5EF4-FFF2-40B4-BE49-F238E27FC236}">
                <a16:creationId xmlns:a16="http://schemas.microsoft.com/office/drawing/2014/main" id="{EB1E75BD-9222-4CB4-B167-5EEBC3C1FAF4}"/>
              </a:ext>
            </a:extLst>
          </p:cNvPr>
          <p:cNvSpPr/>
          <p:nvPr/>
        </p:nvSpPr>
        <p:spPr>
          <a:xfrm>
            <a:off x="6101395" y="4351987"/>
            <a:ext cx="2257601" cy="246221"/>
          </a:xfrm>
          <a:prstGeom prst="rect">
            <a:avLst/>
          </a:prstGeom>
          <a:ln w="12700">
            <a:miter lim="400000"/>
          </a:ln>
        </p:spPr>
        <p:txBody>
          <a:bodyPr wrap="square" lIns="0" tIns="0" rIns="0" bIns="0">
            <a:spAutoFit/>
          </a:bodyPr>
          <a:lstStyle/>
          <a:p>
            <a:pPr algn="l" defTabSz="323215">
              <a:spcBef>
                <a:spcPts val="850"/>
              </a:spcBef>
              <a:defRPr sz="1800"/>
            </a:pPr>
            <a:r>
              <a:rPr lang="zh-CN" altLang="en-US" sz="1600" dirty="0">
                <a:solidFill>
                  <a:srgbClr val="FFC000"/>
                </a:solidFill>
                <a:latin typeface="微软雅黑" panose="020B0503020204020204" charset="-122"/>
                <a:ea typeface="微软雅黑" panose="020B0503020204020204" charset="-122"/>
                <a:cs typeface="Lato"/>
                <a:sym typeface="Lato"/>
              </a:rPr>
              <a:t>详情请咨询当地合作机构</a:t>
            </a:r>
            <a:endParaRPr lang="en-US" altLang="zh-CN" sz="1600" dirty="0">
              <a:solidFill>
                <a:srgbClr val="FFC000"/>
              </a:solidFill>
              <a:latin typeface="微软雅黑" panose="020B0503020204020204" charset="-122"/>
              <a:ea typeface="微软雅黑" panose="020B0503020204020204" charset="-122"/>
              <a:cs typeface="Lato"/>
              <a:sym typeface="Lato"/>
            </a:endParaRPr>
          </a:p>
        </p:txBody>
      </p:sp>
      <p:sp>
        <p:nvSpPr>
          <p:cNvPr id="31" name="灯片编号占位符 25">
            <a:extLst>
              <a:ext uri="{FF2B5EF4-FFF2-40B4-BE49-F238E27FC236}">
                <a16:creationId xmlns:a16="http://schemas.microsoft.com/office/drawing/2014/main" id="{C6CF3DD3-A255-464A-A562-2F337E9F9732}"/>
              </a:ext>
            </a:extLst>
          </p:cNvPr>
          <p:cNvSpPr>
            <a:spLocks noGrp="1"/>
          </p:cNvSpPr>
          <p:nvPr>
            <p:ph type="sldNum" sz="quarter" idx="12"/>
          </p:nvPr>
        </p:nvSpPr>
        <p:spPr>
          <a:xfrm>
            <a:off x="8594375" y="4708702"/>
            <a:ext cx="371475" cy="283882"/>
          </a:xfrm>
        </p:spPr>
        <p:txBody>
          <a:bodyPr/>
          <a:lstStyle/>
          <a:p>
            <a:fld id="{5B582246-316D-466E-A953-A97F548BBB30}" type="slidenum">
              <a:rPr lang="zh-CN" altLang="en-US" sz="1050" smtClean="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22</a:t>
            </a:fld>
            <a:endParaRPr lang="zh-CN" altLang="en-US" sz="10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8" name="Shape 1204">
            <a:extLst>
              <a:ext uri="{FF2B5EF4-FFF2-40B4-BE49-F238E27FC236}">
                <a16:creationId xmlns:a16="http://schemas.microsoft.com/office/drawing/2014/main" id="{C0F1FFAC-671E-444F-BBE6-9CD5F6E7B3D7}"/>
              </a:ext>
            </a:extLst>
          </p:cNvPr>
          <p:cNvSpPr/>
          <p:nvPr/>
        </p:nvSpPr>
        <p:spPr>
          <a:xfrm>
            <a:off x="616766" y="1103573"/>
            <a:ext cx="7629017" cy="484748"/>
          </a:xfrm>
          <a:prstGeom prst="rect">
            <a:avLst/>
          </a:prstGeom>
          <a:ln w="12700">
            <a:miter lim="400000"/>
          </a:ln>
        </p:spPr>
        <p:txBody>
          <a:bodyPr wrap="square" lIns="0" tIns="0" rIns="0" bIns="0">
            <a:spAutoFit/>
          </a:bodyPr>
          <a:lstStyle/>
          <a:p>
            <a:pPr algn="l" defTabSz="323215">
              <a:spcBef>
                <a:spcPts val="850"/>
              </a:spcBef>
              <a:defRPr sz="1800"/>
            </a:pP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rPr>
              <a:t>成果源于多方共同努力，企业配合需求调查到位，</a:t>
            </a:r>
            <a:endParaRPr lang="en-US" altLang="zh-CN"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endParaRPr>
          </a:p>
          <a:p>
            <a:pPr algn="l" defTabSz="323215">
              <a:spcBef>
                <a:spcPts val="850"/>
              </a:spcBef>
              <a:defRPr sz="1800"/>
            </a:pP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rPr>
              <a:t>方能定制课程内容、研讨重点、输出成果，避免内训做成“公开课”。</a:t>
            </a:r>
            <a:endParaRPr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ato"/>
              <a:sym typeface="Lato"/>
            </a:endParaRPr>
          </a:p>
        </p:txBody>
      </p:sp>
      <p:sp>
        <p:nvSpPr>
          <p:cNvPr id="9" name="TextBox 13">
            <a:extLst>
              <a:ext uri="{FF2B5EF4-FFF2-40B4-BE49-F238E27FC236}">
                <a16:creationId xmlns:a16="http://schemas.microsoft.com/office/drawing/2014/main" id="{8AEA6DED-BC8D-4437-9BC5-F7983BD34007}"/>
              </a:ext>
            </a:extLst>
          </p:cNvPr>
          <p:cNvSpPr txBox="1">
            <a:spLocks noChangeArrowheads="1"/>
          </p:cNvSpPr>
          <p:nvPr/>
        </p:nvSpPr>
        <p:spPr bwMode="auto">
          <a:xfrm>
            <a:off x="3231453" y="2084607"/>
            <a:ext cx="25867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AFAFA"/>
                </a:solidFill>
                <a:latin typeface="微软雅黑" panose="020B0503020204020204" charset="-122"/>
                <a:ea typeface="微软雅黑" panose="020B0503020204020204" charset="-122"/>
                <a:sym typeface="Arial" panose="020B0604020202020204" pitchFamily="34" charset="0"/>
              </a:rPr>
              <a:t>每月一个六折优惠名额</a:t>
            </a:r>
            <a:endParaRPr lang="en-US" altLang="zh-CN"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10" name="TextBox 13">
            <a:extLst>
              <a:ext uri="{FF2B5EF4-FFF2-40B4-BE49-F238E27FC236}">
                <a16:creationId xmlns:a16="http://schemas.microsoft.com/office/drawing/2014/main" id="{EF6A6769-73DC-4622-ADAE-E67D6904AC09}"/>
              </a:ext>
            </a:extLst>
          </p:cNvPr>
          <p:cNvSpPr txBox="1">
            <a:spLocks noChangeArrowheads="1"/>
          </p:cNvSpPr>
          <p:nvPr/>
        </p:nvSpPr>
        <p:spPr bwMode="auto">
          <a:xfrm>
            <a:off x="3231453" y="2880975"/>
            <a:ext cx="28132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AFAFA"/>
                </a:solidFill>
                <a:latin typeface="微软雅黑" panose="020B0503020204020204" charset="-122"/>
                <a:ea typeface="微软雅黑" panose="020B0503020204020204" charset="-122"/>
                <a:sym typeface="Arial" panose="020B0604020202020204" pitchFamily="34" charset="0"/>
              </a:rPr>
              <a:t>每季一个五折标杆共建名额</a:t>
            </a:r>
            <a:endParaRPr lang="en-US" altLang="zh-CN" dirty="0">
              <a:solidFill>
                <a:srgbClr val="FAFAFA"/>
              </a:solidFill>
              <a:latin typeface="微软雅黑" panose="020B0503020204020204" charset="-122"/>
              <a:ea typeface="微软雅黑" panose="020B0503020204020204" charset="-122"/>
              <a:sym typeface="Arial" panose="020B0604020202020204" pitchFamily="34" charset="0"/>
            </a:endParaRPr>
          </a:p>
        </p:txBody>
      </p:sp>
    </p:spTree>
    <p:extLst>
      <p:ext uri="{BB962C8B-B14F-4D97-AF65-F5344CB8AC3E}">
        <p14:creationId xmlns:p14="http://schemas.microsoft.com/office/powerpoint/2010/main" val="3602418037"/>
      </p:ext>
    </p:extLst>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indefinite" fill="hold"/>
                                        <p:tgtEl>
                                          <p:spTgt spid="8"/>
                                        </p:tgtEl>
                                        <p:attrNameLst>
                                          <p:attrName>style.visibility</p:attrName>
                                        </p:attrNameLst>
                                      </p:cBhvr>
                                      <p:to>
                                        <p:strVal val="visible"/>
                                      </p:to>
                                    </p:set>
                                    <p:anim calcmode="lin" valueType="num">
                                      <p:cBhvr>
                                        <p:cTn id="7" dur="700" fill="hold"/>
                                        <p:tgtEl>
                                          <p:spTgt spid="8"/>
                                        </p:tgtEl>
                                        <p:attrNameLst>
                                          <p:attrName>ppt_x</p:attrName>
                                        </p:attrNameLst>
                                      </p:cBhvr>
                                      <p:tavLst>
                                        <p:tav tm="0">
                                          <p:val>
                                            <p:strVal val="0-#ppt_w/2"/>
                                          </p:val>
                                        </p:tav>
                                        <p:tav tm="100000">
                                          <p:val>
                                            <p:strVal val="#ppt_x"/>
                                          </p:val>
                                        </p:tav>
                                      </p:tavLst>
                                    </p:anim>
                                    <p:anim calcmode="lin" valueType="num">
                                      <p:cBhvr>
                                        <p:cTn id="8" dur="7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0"/>
                            </p:stCondLst>
                            <p:childTnLst>
                              <p:par>
                                <p:cTn id="10" presetID="2" presetClass="entr" presetSubtype="8" fill="hold" grpId="0" nodeType="afterEffect">
                                  <p:stCondLst>
                                    <p:cond delay="1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grpId="0" nodeType="afterEffect">
                                  <p:stCondLst>
                                    <p:cond delay="0"/>
                                  </p:stCondLst>
                                  <p:childTnLst>
                                    <p:set>
                                      <p:cBhvr>
                                        <p:cTn id="21" dur="indefinite" fill="hold"/>
                                        <p:tgtEl>
                                          <p:spTgt spid="30"/>
                                        </p:tgtEl>
                                        <p:attrNameLst>
                                          <p:attrName>style.visibility</p:attrName>
                                        </p:attrNameLst>
                                      </p:cBhvr>
                                      <p:to>
                                        <p:strVal val="visible"/>
                                      </p:to>
                                    </p:set>
                                    <p:anim calcmode="lin" valueType="num">
                                      <p:cBhvr>
                                        <p:cTn id="22" dur="700" fill="hold"/>
                                        <p:tgtEl>
                                          <p:spTgt spid="30"/>
                                        </p:tgtEl>
                                        <p:attrNameLst>
                                          <p:attrName>ppt_x</p:attrName>
                                        </p:attrNameLst>
                                      </p:cBhvr>
                                      <p:tavLst>
                                        <p:tav tm="0">
                                          <p:val>
                                            <p:strVal val="0-#ppt_w/2"/>
                                          </p:val>
                                        </p:tav>
                                        <p:tav tm="100000">
                                          <p:val>
                                            <p:strVal val="#ppt_x"/>
                                          </p:val>
                                        </p:tav>
                                      </p:tavLst>
                                    </p:anim>
                                    <p:anim calcmode="lin" valueType="num">
                                      <p:cBhvr>
                                        <p:cTn id="23" dur="7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grpId="1" nodeType="clickEffect">
                                  <p:stCondLst>
                                    <p:cond delay="0"/>
                                  </p:stCondLst>
                                  <p:childTnLst>
                                    <p:animScale>
                                      <p:cBhvr>
                                        <p:cTn id="27" dur="2000" fill="hold"/>
                                        <p:tgtEl>
                                          <p:spTgt spid="3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advAuto="0"/>
      <p:bldP spid="30" grpId="1" animBg="1"/>
      <p:bldP spid="8" grpId="0" animBg="1" advAuto="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l="35651"/>
          <a:stretch>
            <a:fillRect/>
          </a:stretch>
        </p:blipFill>
        <p:spPr>
          <a:xfrm>
            <a:off x="-10795" y="2048130"/>
            <a:ext cx="5884118" cy="944493"/>
          </a:xfrm>
          <a:custGeom>
            <a:avLst/>
            <a:gdLst>
              <a:gd name="connsiteX0" fmla="*/ 0 w 7845490"/>
              <a:gd name="connsiteY0" fmla="*/ 0 h 1259324"/>
              <a:gd name="connsiteX1" fmla="*/ 7845490 w 7845490"/>
              <a:gd name="connsiteY1" fmla="*/ 0 h 1259324"/>
              <a:gd name="connsiteX2" fmla="*/ 7845490 w 7845490"/>
              <a:gd name="connsiteY2" fmla="*/ 1259324 h 1259324"/>
              <a:gd name="connsiteX3" fmla="*/ 0 w 7845490"/>
              <a:gd name="connsiteY3" fmla="*/ 1259324 h 1259324"/>
              <a:gd name="connsiteX4" fmla="*/ 0 w 7845490"/>
              <a:gd name="connsiteY4" fmla="*/ 0 h 1259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5490" h="1259324">
                <a:moveTo>
                  <a:pt x="0" y="0"/>
                </a:moveTo>
                <a:lnTo>
                  <a:pt x="7845490" y="0"/>
                </a:lnTo>
                <a:lnTo>
                  <a:pt x="7845490" y="1259324"/>
                </a:lnTo>
                <a:lnTo>
                  <a:pt x="0" y="1259324"/>
                </a:lnTo>
                <a:lnTo>
                  <a:pt x="0" y="0"/>
                </a:lnTo>
                <a:close/>
              </a:path>
            </a:pathLst>
          </a:custGeom>
        </p:spPr>
      </p:pic>
      <p:sp>
        <p:nvSpPr>
          <p:cNvPr id="6" name="文本框 5"/>
          <p:cNvSpPr txBox="1"/>
          <p:nvPr/>
        </p:nvSpPr>
        <p:spPr>
          <a:xfrm>
            <a:off x="352041" y="1548130"/>
            <a:ext cx="4682490" cy="769441"/>
          </a:xfrm>
          <a:prstGeom prst="rect">
            <a:avLst/>
          </a:prstGeom>
          <a:noFill/>
        </p:spPr>
        <p:txBody>
          <a:bodyPr wrap="square" rtlCol="0">
            <a:spAutoFit/>
          </a:bodyPr>
          <a:lstStyle/>
          <a:p>
            <a:pPr algn="l"/>
            <a:r>
              <a:rPr lang="zh-CN" altLang="en-US" sz="44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1"/>
                </a:gradFill>
                <a:latin typeface="微软雅黑" panose="020B0503020204020204" charset="-122"/>
                <a:ea typeface="微软雅黑" panose="020B0503020204020204" charset="-122"/>
              </a:rPr>
              <a:t>期待助您倍增价值</a:t>
            </a:r>
            <a:endParaRPr lang="en-US" altLang="zh-CN" sz="44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1"/>
              </a:gradFill>
              <a:latin typeface="微软雅黑" panose="020B0503020204020204" charset="-122"/>
              <a:ea typeface="微软雅黑" panose="020B0503020204020204" charset="-122"/>
            </a:endParaRPr>
          </a:p>
        </p:txBody>
      </p:sp>
      <p:sp>
        <p:nvSpPr>
          <p:cNvPr id="8" name="文本框 7"/>
          <p:cNvSpPr txBox="1"/>
          <p:nvPr/>
        </p:nvSpPr>
        <p:spPr>
          <a:xfrm>
            <a:off x="352041" y="2670175"/>
            <a:ext cx="4102100" cy="321945"/>
          </a:xfrm>
          <a:prstGeom prst="rect">
            <a:avLst/>
          </a:prstGeom>
          <a:noFill/>
        </p:spPr>
        <p:txBody>
          <a:bodyPr wrap="square" rtlCol="0">
            <a:spAutoFit/>
          </a:bodyPr>
          <a:lstStyle/>
          <a:p>
            <a:pPr algn="dist"/>
            <a:r>
              <a:rPr lang="zh-CN" altLang="en-US" sz="15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1"/>
                </a:gradFill>
                <a:latin typeface="微软雅黑" panose="020B0503020204020204" charset="-122"/>
                <a:ea typeface="微软雅黑" panose="020B0503020204020204" charset="-122"/>
              </a:rPr>
              <a:t>助理热线：</a:t>
            </a:r>
            <a:r>
              <a:rPr lang="en-US" altLang="zh-CN" sz="15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1"/>
                </a:gradFill>
                <a:latin typeface="微软雅黑" panose="020B0503020204020204" charset="-122"/>
                <a:ea typeface="微软雅黑" panose="020B0503020204020204" charset="-122"/>
              </a:rPr>
              <a:t>15360056281</a:t>
            </a:r>
            <a:endParaRPr sz="15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1"/>
              </a:gra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childTnLst>
                          </p:cTn>
                        </p:par>
                        <p:par>
                          <p:cTn id="11" fill="hold">
                            <p:stCondLst>
                              <p:cond delay="17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par>
                          <p:cTn id="17" fill="hold">
                            <p:stCondLst>
                              <p:cond delay="2700"/>
                            </p:stCondLst>
                            <p:childTnLst>
                              <p:par>
                                <p:cTn id="18" presetID="10" presetClass="emph" presetSubtype="0" repeatCount="3000" fill="hold" grpId="1" nodeType="afterEffect">
                                  <p:stCondLst>
                                    <p:cond delay="0"/>
                                  </p:stCondLst>
                                  <p:childTnLst>
                                    <p:anim calcmode="discrete" valueType="str">
                                      <p:cBhvr override="childStyle">
                                        <p:cTn id="19" dur="1000" fill="hold"/>
                                        <p:tgtEl>
                                          <p:spTgt spid="8"/>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l="35651"/>
          <a:stretch>
            <a:fillRect/>
          </a:stretch>
        </p:blipFill>
        <p:spPr>
          <a:xfrm>
            <a:off x="-6985" y="2127505"/>
            <a:ext cx="5884118" cy="944493"/>
          </a:xfrm>
          <a:custGeom>
            <a:avLst/>
            <a:gdLst>
              <a:gd name="connsiteX0" fmla="*/ 0 w 7845490"/>
              <a:gd name="connsiteY0" fmla="*/ 0 h 1259324"/>
              <a:gd name="connsiteX1" fmla="*/ 7845490 w 7845490"/>
              <a:gd name="connsiteY1" fmla="*/ 0 h 1259324"/>
              <a:gd name="connsiteX2" fmla="*/ 7845490 w 7845490"/>
              <a:gd name="connsiteY2" fmla="*/ 1259324 h 1259324"/>
              <a:gd name="connsiteX3" fmla="*/ 0 w 7845490"/>
              <a:gd name="connsiteY3" fmla="*/ 1259324 h 1259324"/>
              <a:gd name="connsiteX4" fmla="*/ 0 w 7845490"/>
              <a:gd name="connsiteY4" fmla="*/ 0 h 1259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5490" h="1259324">
                <a:moveTo>
                  <a:pt x="0" y="0"/>
                </a:moveTo>
                <a:lnTo>
                  <a:pt x="7845490" y="0"/>
                </a:lnTo>
                <a:lnTo>
                  <a:pt x="7845490" y="1259324"/>
                </a:lnTo>
                <a:lnTo>
                  <a:pt x="0" y="1259324"/>
                </a:lnTo>
                <a:lnTo>
                  <a:pt x="0" y="0"/>
                </a:lnTo>
                <a:close/>
              </a:path>
            </a:pathLst>
          </a:custGeom>
        </p:spPr>
      </p:pic>
      <p:sp>
        <p:nvSpPr>
          <p:cNvPr id="4" name="TextBox 74"/>
          <p:cNvSpPr txBox="1"/>
          <p:nvPr/>
        </p:nvSpPr>
        <p:spPr>
          <a:xfrm>
            <a:off x="607067" y="1896566"/>
            <a:ext cx="4806534" cy="714375"/>
          </a:xfrm>
          <a:prstGeom prst="rect">
            <a:avLst/>
          </a:prstGeom>
          <a:noFill/>
        </p:spPr>
        <p:txBody>
          <a:bodyPr wrap="square" rtlCol="0">
            <a:spAutoFit/>
          </a:bodyPr>
          <a:lstStyle>
            <a:defPPr>
              <a:defRPr lang="zh-CN"/>
            </a:defPPr>
            <a:lvl1pPr>
              <a:defRPr sz="5400">
                <a:gradFill>
                  <a:gsLst>
                    <a:gs pos="0">
                      <a:schemeClr val="accent1">
                        <a:lumMod val="5000"/>
                        <a:lumOff val="95000"/>
                      </a:schemeClr>
                    </a:gs>
                    <a:gs pos="22000">
                      <a:srgbClr val="4FA8DB"/>
                    </a:gs>
                    <a:gs pos="83000">
                      <a:srgbClr val="4DAFE8"/>
                    </a:gs>
                    <a:gs pos="100000">
                      <a:srgbClr val="1B4DAB"/>
                    </a:gs>
                  </a:gsLst>
                  <a:lin ang="5400000" scaled="1"/>
                </a:gradFill>
                <a:latin typeface="方正准圆_GBK" panose="03000509000000000000" pitchFamily="65" charset="-122"/>
                <a:ea typeface="方正准圆_GBK" panose="03000509000000000000" pitchFamily="65" charset="-122"/>
              </a:defRPr>
            </a:lvl1pPr>
          </a:lstStyle>
          <a:p>
            <a:r>
              <a:rPr lang="zh-CN" altLang="en-US" sz="405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1"/>
                </a:gradFill>
                <a:latin typeface="微软雅黑" panose="020B0503020204020204" charset="-122"/>
                <a:ea typeface="微软雅黑" panose="020B0503020204020204" charset="-122"/>
              </a:rPr>
              <a:t>如何实现事半功倍</a:t>
            </a:r>
          </a:p>
        </p:txBody>
      </p:sp>
      <p:sp>
        <p:nvSpPr>
          <p:cNvPr id="5" name="文本框 4"/>
          <p:cNvSpPr txBox="1"/>
          <p:nvPr/>
        </p:nvSpPr>
        <p:spPr>
          <a:xfrm>
            <a:off x="607067" y="805286"/>
            <a:ext cx="2122715" cy="1322070"/>
          </a:xfrm>
          <a:prstGeom prst="rect">
            <a:avLst/>
          </a:prstGeom>
          <a:noFill/>
        </p:spPr>
        <p:txBody>
          <a:bodyPr wrap="square" rtlCol="0">
            <a:spAutoFit/>
          </a:bodyPr>
          <a:lstStyle/>
          <a:p>
            <a:r>
              <a:rPr lang="en-US" altLang="zh-CN" sz="80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1"/>
                </a:gradFill>
                <a:latin typeface="微软雅黑" panose="020B0503020204020204" charset="-122"/>
                <a:ea typeface="微软雅黑" panose="020B0503020204020204" charset="-122"/>
              </a:rPr>
              <a:t>01</a:t>
            </a:r>
          </a:p>
        </p:txBody>
      </p:sp>
      <p:sp>
        <p:nvSpPr>
          <p:cNvPr id="7" name="TextBox 13">
            <a:extLst>
              <a:ext uri="{FF2B5EF4-FFF2-40B4-BE49-F238E27FC236}">
                <a16:creationId xmlns:a16="http://schemas.microsoft.com/office/drawing/2014/main" id="{8E6EBBB1-ADFA-4CE5-AFA3-EED9678594D8}"/>
              </a:ext>
            </a:extLst>
          </p:cNvPr>
          <p:cNvSpPr txBox="1">
            <a:spLocks noChangeArrowheads="1"/>
          </p:cNvSpPr>
          <p:nvPr/>
        </p:nvSpPr>
        <p:spPr bwMode="auto">
          <a:xfrm>
            <a:off x="738555" y="2748915"/>
            <a:ext cx="6119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AFAFA"/>
                </a:solidFill>
                <a:latin typeface="微软雅黑" panose="020B0503020204020204" charset="-122"/>
                <a:ea typeface="微软雅黑" panose="020B0503020204020204" charset="-122"/>
                <a:sym typeface="Arial" panose="020B0604020202020204" pitchFamily="34" charset="0"/>
              </a:rPr>
              <a:t>问题</a:t>
            </a:r>
            <a:endParaRPr lang="en-US" altLang="zh-CN"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8" name="TextBox 13">
            <a:extLst>
              <a:ext uri="{FF2B5EF4-FFF2-40B4-BE49-F238E27FC236}">
                <a16:creationId xmlns:a16="http://schemas.microsoft.com/office/drawing/2014/main" id="{84E42A17-B188-43BB-9A46-39400961E486}"/>
              </a:ext>
            </a:extLst>
          </p:cNvPr>
          <p:cNvSpPr txBox="1">
            <a:spLocks noChangeArrowheads="1"/>
          </p:cNvSpPr>
          <p:nvPr/>
        </p:nvSpPr>
        <p:spPr bwMode="auto">
          <a:xfrm>
            <a:off x="1362452" y="2748915"/>
            <a:ext cx="6119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AFAFA"/>
                </a:solidFill>
                <a:latin typeface="微软雅黑" panose="020B0503020204020204" charset="-122"/>
                <a:ea typeface="微软雅黑" panose="020B0503020204020204" charset="-122"/>
                <a:sym typeface="Arial" panose="020B0604020202020204" pitchFamily="34" charset="0"/>
              </a:rPr>
              <a:t>策略</a:t>
            </a:r>
            <a:endParaRPr lang="en-US" altLang="zh-CN"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9" name="TextBox 13">
            <a:extLst>
              <a:ext uri="{FF2B5EF4-FFF2-40B4-BE49-F238E27FC236}">
                <a16:creationId xmlns:a16="http://schemas.microsoft.com/office/drawing/2014/main" id="{619E100C-1B9D-46B4-A283-2FE6968E43C5}"/>
              </a:ext>
            </a:extLst>
          </p:cNvPr>
          <p:cNvSpPr txBox="1">
            <a:spLocks noChangeArrowheads="1"/>
          </p:cNvSpPr>
          <p:nvPr/>
        </p:nvSpPr>
        <p:spPr bwMode="auto">
          <a:xfrm>
            <a:off x="1986349" y="2748915"/>
            <a:ext cx="10452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AFAFA"/>
                </a:solidFill>
                <a:latin typeface="微软雅黑" panose="020B0503020204020204" charset="-122"/>
                <a:ea typeface="微软雅黑" panose="020B0503020204020204" charset="-122"/>
                <a:sym typeface="Arial" panose="020B0604020202020204" pitchFamily="34" charset="0"/>
              </a:rPr>
              <a:t>工具</a:t>
            </a:r>
            <a:endParaRPr lang="en-US" altLang="zh-CN" dirty="0">
              <a:solidFill>
                <a:srgbClr val="FAFAFA"/>
              </a:solidFill>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advTm="5000">
        <p:zoom/>
      </p:transition>
    </mc:Choice>
    <mc:Fallback xmlns="">
      <p:transition advTm="5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4"/>
                                        </p:tgtEl>
                                        <p:attrNameLst>
                                          <p:attrName>ppt_y</p:attrName>
                                        </p:attrNameLst>
                                      </p:cBhvr>
                                      <p:tavLst>
                                        <p:tav tm="0">
                                          <p:val>
                                            <p:strVal val="#ppt_y"/>
                                          </p:val>
                                        </p:tav>
                                        <p:tav tm="100000">
                                          <p:val>
                                            <p:strVal val="#ppt_y"/>
                                          </p:val>
                                        </p:tav>
                                      </p:tavLst>
                                    </p:anim>
                                    <p:anim calcmode="lin" valueType="num">
                                      <p:cBhvr>
                                        <p:cTn id="15"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4"/>
                                        </p:tgtEl>
                                      </p:cBhvr>
                                    </p:animEffect>
                                  </p:childTnLst>
                                </p:cTn>
                              </p:par>
                            </p:childTnLst>
                          </p:cTn>
                        </p:par>
                        <p:par>
                          <p:cTn id="18" fill="hold">
                            <p:stCondLst>
                              <p:cond delay="1850"/>
                            </p:stCondLst>
                            <p:childTnLst>
                              <p:par>
                                <p:cTn id="19" presetID="2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par>
                          <p:cTn id="22" fill="hold">
                            <p:stCondLst>
                              <p:cond delay="2350"/>
                            </p:stCondLst>
                            <p:childTnLst>
                              <p:par>
                                <p:cTn id="23" presetID="2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par>
                          <p:cTn id="26" fill="hold">
                            <p:stCondLst>
                              <p:cond delay="2850"/>
                            </p:stCondLst>
                            <p:childTnLst>
                              <p:par>
                                <p:cTn id="27" presetID="22" presetClass="entr" presetSubtype="4"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0">
              <a:srgbClr val="682367"/>
            </a:gs>
            <a:gs pos="39000">
              <a:srgbClr val="020049"/>
            </a:gs>
          </a:gsLst>
          <a:lin ang="4200000" scaled="0"/>
        </a:gradFill>
        <a:effectLst/>
      </p:bgPr>
    </p:bg>
    <p:spTree>
      <p:nvGrpSpPr>
        <p:cNvPr id="1" name=""/>
        <p:cNvGrpSpPr/>
        <p:nvPr/>
      </p:nvGrpSpPr>
      <p:grpSpPr>
        <a:xfrm>
          <a:off x="0" y="0"/>
          <a:ext cx="0" cy="0"/>
          <a:chOff x="0" y="0"/>
          <a:chExt cx="0" cy="0"/>
        </a:xfrm>
      </p:grpSpPr>
      <p:grpSp>
        <p:nvGrpSpPr>
          <p:cNvPr id="3" name="组合 2"/>
          <p:cNvGrpSpPr/>
          <p:nvPr userDrawn="1"/>
        </p:nvGrpSpPr>
        <p:grpSpPr>
          <a:xfrm>
            <a:off x="0" y="134356"/>
            <a:ext cx="268663" cy="311139"/>
            <a:chOff x="0" y="179110"/>
            <a:chExt cx="358217" cy="414780"/>
          </a:xfrm>
          <a:solidFill>
            <a:schemeClr val="bg1"/>
          </a:solidFill>
        </p:grpSpPr>
        <p:sp>
          <p:nvSpPr>
            <p:cNvPr id="4" name="矩形 3"/>
            <p:cNvSpPr/>
            <p:nvPr/>
          </p:nvSpPr>
          <p:spPr>
            <a:xfrm>
              <a:off x="0" y="179110"/>
              <a:ext cx="226243"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sp>
          <p:nvSpPr>
            <p:cNvPr id="5" name="矩形 4"/>
            <p:cNvSpPr/>
            <p:nvPr/>
          </p:nvSpPr>
          <p:spPr>
            <a:xfrm>
              <a:off x="273470" y="179110"/>
              <a:ext cx="84747"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grpSp>
      <p:sp>
        <p:nvSpPr>
          <p:cNvPr id="2" name="标题 6"/>
          <p:cNvSpPr>
            <a:spLocks noGrp="1"/>
          </p:cNvSpPr>
          <p:nvPr/>
        </p:nvSpPr>
        <p:spPr>
          <a:xfrm>
            <a:off x="247282" y="30432"/>
            <a:ext cx="5328397" cy="519533"/>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2100" b="0" kern="1200">
                <a:gradFill>
                  <a:gsLst>
                    <a:gs pos="0">
                      <a:srgbClr val="1E5B93"/>
                    </a:gs>
                    <a:gs pos="100000">
                      <a:srgbClr val="3E1840"/>
                    </a:gs>
                  </a:gsLst>
                  <a:lin ang="0" scaled="1"/>
                </a:gradFill>
                <a:latin typeface="时尚中黑简体" panose="01010104010101010101" pitchFamily="2" charset="-122"/>
                <a:ea typeface="时尚中黑简体" panose="01010104010101010101" pitchFamily="2" charset="-122"/>
                <a:cs typeface="+mj-cs"/>
              </a:defRPr>
            </a:lvl1pPr>
          </a:lstStyle>
          <a:p>
            <a:r>
              <a:rPr lang="zh-CN" altLang="en-US"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为什么我们会事倍功半</a:t>
            </a:r>
          </a:p>
        </p:txBody>
      </p:sp>
      <p:sp>
        <p:nvSpPr>
          <p:cNvPr id="26" name="灯片编号占位符 25"/>
          <p:cNvSpPr>
            <a:spLocks noGrp="1"/>
          </p:cNvSpPr>
          <p:nvPr>
            <p:ph type="sldNum" sz="quarter" idx="12"/>
          </p:nvPr>
        </p:nvSpPr>
        <p:spPr>
          <a:xfrm>
            <a:off x="8594375" y="4708702"/>
            <a:ext cx="371475" cy="283882"/>
          </a:xfrm>
        </p:spPr>
        <p:txBody>
          <a:bodyPr/>
          <a:lstStyle/>
          <a:p>
            <a:fld id="{5B582246-316D-466E-A953-A97F548BBB30}" type="slidenum">
              <a:rPr lang="zh-CN" altLang="en-US" sz="1050" smtClean="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4</a:t>
            </a:fld>
            <a:endParaRPr lang="zh-CN" altLang="en-US" sz="10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20" name="AutoShape 5"/>
          <p:cNvSpPr/>
          <p:nvPr/>
        </p:nvSpPr>
        <p:spPr bwMode="auto">
          <a:xfrm>
            <a:off x="1017296" y="1000432"/>
            <a:ext cx="7053467" cy="3565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pP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rPr>
              <a:t>明明工作很勤奋、很尽力，但工作效果却不太理想？</a:t>
            </a:r>
            <a:endParaRPr lang="en-US" altLang="zh-CN"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endParaRPr>
          </a:p>
          <a:p>
            <a:pPr algn="just" defTabSz="323215">
              <a:spcBef>
                <a:spcPts val="850"/>
              </a:spcBef>
            </a:pP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rPr>
              <a:t>明明花了不少心思整合资源策划和运营领导力开发项目，即使学员满意度高，领导也不太满意？</a:t>
            </a:r>
            <a:endParaRPr lang="es-ES" altLang="zh-CN"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endParaRPr>
          </a:p>
        </p:txBody>
      </p:sp>
      <p:sp>
        <p:nvSpPr>
          <p:cNvPr id="6" name="AutoShape 9"/>
          <p:cNvSpPr/>
          <p:nvPr/>
        </p:nvSpPr>
        <p:spPr bwMode="auto">
          <a:xfrm>
            <a:off x="1020274" y="1815086"/>
            <a:ext cx="3751097" cy="5197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a:lnSpc>
                <a:spcPct val="120000"/>
              </a:lnSpc>
            </a:pPr>
            <a:r>
              <a:rPr lang="zh-CN" altLang="en-US" sz="105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rPr>
              <a:t>过程导向思维，有利于我们把握每个步骤做好工作，但往往容易陷入事务性工作，属于</a:t>
            </a:r>
            <a:r>
              <a:rPr lang="zh-CN" altLang="en-US" sz="1050" b="1" dirty="0">
                <a:solidFill>
                  <a:srgbClr val="FFC000"/>
                </a:solidFill>
                <a:latin typeface="微软雅黑" panose="020B0503020204020204" charset="-122"/>
                <a:ea typeface="微软雅黑" panose="020B0503020204020204" charset="-122"/>
                <a:cs typeface="+mn-ea"/>
                <a:sym typeface="+mn-lt"/>
              </a:rPr>
              <a:t>事多</a:t>
            </a:r>
            <a:endParaRPr lang="es-ES" altLang="zh-CN" sz="1050" b="1" dirty="0">
              <a:solidFill>
                <a:srgbClr val="FFC000"/>
              </a:solidFill>
              <a:latin typeface="微软雅黑" panose="020B0503020204020204" charset="-122"/>
              <a:ea typeface="微软雅黑" panose="020B0503020204020204" charset="-122"/>
              <a:cs typeface="+mn-ea"/>
              <a:sym typeface="+mn-lt"/>
            </a:endParaRPr>
          </a:p>
        </p:txBody>
      </p:sp>
      <p:grpSp>
        <p:nvGrpSpPr>
          <p:cNvPr id="7" name="组合 6"/>
          <p:cNvGrpSpPr/>
          <p:nvPr/>
        </p:nvGrpSpPr>
        <p:grpSpPr>
          <a:xfrm>
            <a:off x="3743583" y="3322418"/>
            <a:ext cx="399332" cy="399455"/>
            <a:chOff x="4991444" y="4429290"/>
            <a:chExt cx="532442" cy="532606"/>
          </a:xfrm>
        </p:grpSpPr>
        <p:sp>
          <p:nvSpPr>
            <p:cNvPr id="29" name="AutoShape 12"/>
            <p:cNvSpPr/>
            <p:nvPr/>
          </p:nvSpPr>
          <p:spPr bwMode="auto">
            <a:xfrm>
              <a:off x="4991444" y="4429290"/>
              <a:ext cx="532442" cy="532606"/>
            </a:xfrm>
            <a:custGeom>
              <a:avLst/>
              <a:gdLst>
                <a:gd name="T0" fmla="*/ 532579 w 19679"/>
                <a:gd name="T1" fmla="*/ 584598 h 19679"/>
                <a:gd name="T2" fmla="*/ 532579 w 19679"/>
                <a:gd name="T3" fmla="*/ 584598 h 19679"/>
                <a:gd name="T4" fmla="*/ 532579 w 19679"/>
                <a:gd name="T5" fmla="*/ 584598 h 19679"/>
                <a:gd name="T6" fmla="*/ 532579 w 19679"/>
                <a:gd name="T7" fmla="*/ 58459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bg1">
                <a:alpha val="43000"/>
              </a:schemeClr>
            </a:solidFill>
            <a:ln w="25400" cap="flat" cmpd="sng">
              <a:solidFill>
                <a:srgbClr val="000000">
                  <a:alpha val="0"/>
                </a:srgbClr>
              </a:solidFill>
              <a:prstDash val="solid"/>
              <a:miter lim="0"/>
            </a:ln>
            <a:effectLst/>
          </p:spPr>
          <p:txBody>
            <a:bodyPr lIns="0" tIns="0" rIns="0" bIns="0" anchor="ctr"/>
            <a:lstStyle/>
            <a:p>
              <a:endParaRPr lang="zh-CN" altLang="en-US" sz="200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endParaRPr>
            </a:p>
          </p:txBody>
        </p:sp>
        <p:sp>
          <p:nvSpPr>
            <p:cNvPr id="30" name="AutoShape 13"/>
            <p:cNvSpPr/>
            <p:nvPr/>
          </p:nvSpPr>
          <p:spPr bwMode="auto">
            <a:xfrm>
              <a:off x="5158081" y="4584074"/>
              <a:ext cx="208692" cy="208756"/>
            </a:xfrm>
            <a:custGeom>
              <a:avLst/>
              <a:gdLst>
                <a:gd name="T0" fmla="*/ 208757 w 21600"/>
                <a:gd name="T1" fmla="*/ 208756 h 21600"/>
                <a:gd name="T2" fmla="*/ 208757 w 21600"/>
                <a:gd name="T3" fmla="*/ 208756 h 21600"/>
                <a:gd name="T4" fmla="*/ 208757 w 21600"/>
                <a:gd name="T5" fmla="*/ 208756 h 21600"/>
                <a:gd name="T6" fmla="*/ 208757 w 21600"/>
                <a:gd name="T7" fmla="*/ 20875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7080" y="5513"/>
                  </a:moveTo>
                  <a:cubicBezTo>
                    <a:pt x="17129" y="6606"/>
                    <a:pt x="17242" y="7684"/>
                    <a:pt x="17416" y="8751"/>
                  </a:cubicBezTo>
                  <a:cubicBezTo>
                    <a:pt x="17593" y="9818"/>
                    <a:pt x="17852" y="10843"/>
                    <a:pt x="18196" y="11820"/>
                  </a:cubicBezTo>
                  <a:cubicBezTo>
                    <a:pt x="18539" y="12800"/>
                    <a:pt x="18988" y="13717"/>
                    <a:pt x="19540" y="14575"/>
                  </a:cubicBezTo>
                  <a:cubicBezTo>
                    <a:pt x="20094" y="15436"/>
                    <a:pt x="20779" y="16210"/>
                    <a:pt x="21599" y="16896"/>
                  </a:cubicBezTo>
                  <a:cubicBezTo>
                    <a:pt x="21564" y="17526"/>
                    <a:pt x="21335" y="18042"/>
                    <a:pt x="20910" y="18443"/>
                  </a:cubicBezTo>
                  <a:cubicBezTo>
                    <a:pt x="20486" y="18844"/>
                    <a:pt x="19994" y="19042"/>
                    <a:pt x="19437" y="19042"/>
                  </a:cubicBezTo>
                  <a:lnTo>
                    <a:pt x="13679" y="19042"/>
                  </a:lnTo>
                  <a:cubicBezTo>
                    <a:pt x="13530" y="19781"/>
                    <a:pt x="13194" y="20394"/>
                    <a:pt x="12666" y="20874"/>
                  </a:cubicBezTo>
                  <a:cubicBezTo>
                    <a:pt x="12137" y="21357"/>
                    <a:pt x="11519" y="21600"/>
                    <a:pt x="10816" y="21600"/>
                  </a:cubicBezTo>
                  <a:cubicBezTo>
                    <a:pt x="10113" y="21600"/>
                    <a:pt x="9493" y="21357"/>
                    <a:pt x="8957" y="20874"/>
                  </a:cubicBezTo>
                  <a:cubicBezTo>
                    <a:pt x="8420" y="20394"/>
                    <a:pt x="8074" y="19781"/>
                    <a:pt x="7920" y="19042"/>
                  </a:cubicBezTo>
                  <a:lnTo>
                    <a:pt x="2159" y="19042"/>
                  </a:lnTo>
                  <a:cubicBezTo>
                    <a:pt x="1603" y="19042"/>
                    <a:pt x="1113" y="18841"/>
                    <a:pt x="687" y="18438"/>
                  </a:cubicBezTo>
                  <a:cubicBezTo>
                    <a:pt x="261" y="18031"/>
                    <a:pt x="30" y="17514"/>
                    <a:pt x="0" y="16896"/>
                  </a:cubicBezTo>
                  <a:cubicBezTo>
                    <a:pt x="851" y="16193"/>
                    <a:pt x="1554" y="15414"/>
                    <a:pt x="2111" y="14564"/>
                  </a:cubicBezTo>
                  <a:cubicBezTo>
                    <a:pt x="2667" y="13712"/>
                    <a:pt x="3113" y="12805"/>
                    <a:pt x="3449" y="11848"/>
                  </a:cubicBezTo>
                  <a:cubicBezTo>
                    <a:pt x="3785" y="10888"/>
                    <a:pt x="4029" y="9878"/>
                    <a:pt x="4186" y="8819"/>
                  </a:cubicBezTo>
                  <a:cubicBezTo>
                    <a:pt x="4342" y="7760"/>
                    <a:pt x="4457" y="6679"/>
                    <a:pt x="4529" y="5570"/>
                  </a:cubicBezTo>
                  <a:cubicBezTo>
                    <a:pt x="4578" y="4810"/>
                    <a:pt x="4809" y="4096"/>
                    <a:pt x="5217" y="3418"/>
                  </a:cubicBezTo>
                  <a:cubicBezTo>
                    <a:pt x="5627" y="2744"/>
                    <a:pt x="6143" y="2154"/>
                    <a:pt x="6763" y="1648"/>
                  </a:cubicBezTo>
                  <a:cubicBezTo>
                    <a:pt x="7387" y="1146"/>
                    <a:pt x="8054" y="745"/>
                    <a:pt x="8767" y="448"/>
                  </a:cubicBezTo>
                  <a:cubicBezTo>
                    <a:pt x="9480" y="149"/>
                    <a:pt x="10162" y="0"/>
                    <a:pt x="10816" y="0"/>
                  </a:cubicBezTo>
                  <a:cubicBezTo>
                    <a:pt x="11422" y="0"/>
                    <a:pt x="12091" y="149"/>
                    <a:pt x="12817" y="448"/>
                  </a:cubicBezTo>
                  <a:cubicBezTo>
                    <a:pt x="13545" y="745"/>
                    <a:pt x="14225" y="1143"/>
                    <a:pt x="14851" y="1634"/>
                  </a:cubicBezTo>
                  <a:cubicBezTo>
                    <a:pt x="15477" y="2131"/>
                    <a:pt x="16005" y="2713"/>
                    <a:pt x="16434" y="3382"/>
                  </a:cubicBezTo>
                  <a:cubicBezTo>
                    <a:pt x="16864" y="4045"/>
                    <a:pt x="17080" y="4759"/>
                    <a:pt x="17080" y="5513"/>
                  </a:cubicBezTo>
                  <a:moveTo>
                    <a:pt x="18688" y="16899"/>
                  </a:moveTo>
                  <a:cubicBezTo>
                    <a:pt x="18050" y="16123"/>
                    <a:pt x="17519" y="15295"/>
                    <a:pt x="17098" y="14417"/>
                  </a:cubicBezTo>
                  <a:cubicBezTo>
                    <a:pt x="16677" y="13537"/>
                    <a:pt x="16331" y="12630"/>
                    <a:pt x="16067" y="11687"/>
                  </a:cubicBezTo>
                  <a:cubicBezTo>
                    <a:pt x="15800" y="10747"/>
                    <a:pt x="15595" y="9782"/>
                    <a:pt x="15451" y="8796"/>
                  </a:cubicBezTo>
                  <a:cubicBezTo>
                    <a:pt x="15308" y="7808"/>
                    <a:pt x="15205" y="6806"/>
                    <a:pt x="15138" y="5787"/>
                  </a:cubicBezTo>
                  <a:cubicBezTo>
                    <a:pt x="15105" y="5293"/>
                    <a:pt x="14938" y="4824"/>
                    <a:pt x="14635" y="4381"/>
                  </a:cubicBezTo>
                  <a:cubicBezTo>
                    <a:pt x="14333" y="3941"/>
                    <a:pt x="13969" y="3554"/>
                    <a:pt x="13543" y="3221"/>
                  </a:cubicBezTo>
                  <a:cubicBezTo>
                    <a:pt x="13117" y="2888"/>
                    <a:pt x="12660" y="2628"/>
                    <a:pt x="12173" y="2444"/>
                  </a:cubicBezTo>
                  <a:cubicBezTo>
                    <a:pt x="11686" y="2258"/>
                    <a:pt x="11234" y="2168"/>
                    <a:pt x="10816" y="2168"/>
                  </a:cubicBezTo>
                  <a:cubicBezTo>
                    <a:pt x="10431" y="2168"/>
                    <a:pt x="9993" y="2264"/>
                    <a:pt x="9495" y="2456"/>
                  </a:cubicBezTo>
                  <a:cubicBezTo>
                    <a:pt x="9000" y="2650"/>
                    <a:pt x="8533" y="2907"/>
                    <a:pt x="8097" y="3221"/>
                  </a:cubicBezTo>
                  <a:cubicBezTo>
                    <a:pt x="7659" y="3534"/>
                    <a:pt x="7284" y="3910"/>
                    <a:pt x="6974" y="4342"/>
                  </a:cubicBezTo>
                  <a:cubicBezTo>
                    <a:pt x="6661" y="4776"/>
                    <a:pt x="6499" y="5220"/>
                    <a:pt x="6481" y="5680"/>
                  </a:cubicBezTo>
                  <a:cubicBezTo>
                    <a:pt x="6433" y="6682"/>
                    <a:pt x="6335" y="7681"/>
                    <a:pt x="6194" y="8689"/>
                  </a:cubicBezTo>
                  <a:cubicBezTo>
                    <a:pt x="6050" y="9691"/>
                    <a:pt x="5843" y="10674"/>
                    <a:pt x="5568" y="11631"/>
                  </a:cubicBezTo>
                  <a:cubicBezTo>
                    <a:pt x="5294" y="12594"/>
                    <a:pt x="4937" y="13514"/>
                    <a:pt x="4499" y="14403"/>
                  </a:cubicBezTo>
                  <a:cubicBezTo>
                    <a:pt x="4060" y="15290"/>
                    <a:pt x="3534" y="16123"/>
                    <a:pt x="2921" y="16899"/>
                  </a:cubicBezTo>
                  <a:lnTo>
                    <a:pt x="18688" y="16899"/>
                  </a:lnTo>
                  <a:close/>
                  <a:moveTo>
                    <a:pt x="10816" y="20625"/>
                  </a:moveTo>
                  <a:cubicBezTo>
                    <a:pt x="10965" y="20625"/>
                    <a:pt x="11037" y="20535"/>
                    <a:pt x="11037" y="20354"/>
                  </a:cubicBezTo>
                  <a:cubicBezTo>
                    <a:pt x="11037" y="20174"/>
                    <a:pt x="10965" y="20081"/>
                    <a:pt x="10816" y="20072"/>
                  </a:cubicBezTo>
                  <a:cubicBezTo>
                    <a:pt x="10383" y="20072"/>
                    <a:pt x="10011" y="19903"/>
                    <a:pt x="9698" y="19570"/>
                  </a:cubicBezTo>
                  <a:cubicBezTo>
                    <a:pt x="9387" y="19236"/>
                    <a:pt x="9234" y="18833"/>
                    <a:pt x="9234" y="18353"/>
                  </a:cubicBezTo>
                  <a:cubicBezTo>
                    <a:pt x="9234" y="18175"/>
                    <a:pt x="9154" y="18085"/>
                    <a:pt x="9000" y="18085"/>
                  </a:cubicBezTo>
                  <a:cubicBezTo>
                    <a:pt x="8836" y="18085"/>
                    <a:pt x="8754" y="18175"/>
                    <a:pt x="8754" y="18353"/>
                  </a:cubicBezTo>
                  <a:cubicBezTo>
                    <a:pt x="8754" y="18985"/>
                    <a:pt x="8954" y="19522"/>
                    <a:pt x="9357" y="19965"/>
                  </a:cubicBezTo>
                  <a:cubicBezTo>
                    <a:pt x="9757" y="20405"/>
                    <a:pt x="10244" y="20625"/>
                    <a:pt x="10816" y="20625"/>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3" tIns="14283" rIns="14283" bIns="14283" anchor="ctr"/>
            <a:lstStyle/>
            <a:p>
              <a:endParaRPr lang="zh-CN" altLang="en-US" sz="200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endParaRPr>
            </a:p>
          </p:txBody>
        </p:sp>
      </p:grpSp>
      <p:grpSp>
        <p:nvGrpSpPr>
          <p:cNvPr id="8" name="组合 7"/>
          <p:cNvGrpSpPr/>
          <p:nvPr/>
        </p:nvGrpSpPr>
        <p:grpSpPr>
          <a:xfrm>
            <a:off x="956968" y="3322418"/>
            <a:ext cx="399332" cy="399455"/>
            <a:chOff x="1360365" y="4429290"/>
            <a:chExt cx="532442" cy="532606"/>
          </a:xfrm>
        </p:grpSpPr>
        <p:sp>
          <p:nvSpPr>
            <p:cNvPr id="27" name="AutoShape 10"/>
            <p:cNvSpPr/>
            <p:nvPr/>
          </p:nvSpPr>
          <p:spPr bwMode="auto">
            <a:xfrm>
              <a:off x="1360365" y="4429290"/>
              <a:ext cx="532442" cy="532606"/>
            </a:xfrm>
            <a:custGeom>
              <a:avLst/>
              <a:gdLst>
                <a:gd name="T0" fmla="*/ 532579 w 19679"/>
                <a:gd name="T1" fmla="*/ 584598 h 19679"/>
                <a:gd name="T2" fmla="*/ 532579 w 19679"/>
                <a:gd name="T3" fmla="*/ 584598 h 19679"/>
                <a:gd name="T4" fmla="*/ 532579 w 19679"/>
                <a:gd name="T5" fmla="*/ 584598 h 19679"/>
                <a:gd name="T6" fmla="*/ 532579 w 19679"/>
                <a:gd name="T7" fmla="*/ 58459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bg1">
                <a:alpha val="64000"/>
              </a:schemeClr>
            </a:solidFill>
            <a:ln w="25400" cap="flat" cmpd="sng">
              <a:solidFill>
                <a:srgbClr val="000000">
                  <a:alpha val="0"/>
                </a:srgbClr>
              </a:solidFill>
              <a:prstDash val="solid"/>
              <a:miter lim="0"/>
            </a:ln>
            <a:effectLst/>
          </p:spPr>
          <p:txBody>
            <a:bodyPr lIns="0" tIns="0" rIns="0" bIns="0" anchor="ctr"/>
            <a:lstStyle/>
            <a:p>
              <a:endParaRPr lang="zh-CN" altLang="en-US" sz="200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endParaRPr>
            </a:p>
          </p:txBody>
        </p:sp>
        <p:sp>
          <p:nvSpPr>
            <p:cNvPr id="31" name="AutoShape 14"/>
            <p:cNvSpPr/>
            <p:nvPr/>
          </p:nvSpPr>
          <p:spPr bwMode="auto">
            <a:xfrm>
              <a:off x="1529382" y="4574548"/>
              <a:ext cx="208692" cy="208756"/>
            </a:xfrm>
            <a:custGeom>
              <a:avLst/>
              <a:gdLst>
                <a:gd name="T0" fmla="*/ 208756 w 21600"/>
                <a:gd name="T1" fmla="*/ 209569 h 21558"/>
                <a:gd name="T2" fmla="*/ 208756 w 21600"/>
                <a:gd name="T3" fmla="*/ 209569 h 21558"/>
                <a:gd name="T4" fmla="*/ 208756 w 21600"/>
                <a:gd name="T5" fmla="*/ 209569 h 21558"/>
                <a:gd name="T6" fmla="*/ 208756 w 21600"/>
                <a:gd name="T7" fmla="*/ 209569 h 215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58">
                  <a:moveTo>
                    <a:pt x="18076" y="8547"/>
                  </a:moveTo>
                  <a:cubicBezTo>
                    <a:pt x="19181" y="9499"/>
                    <a:pt x="20046" y="10569"/>
                    <a:pt x="20670" y="11749"/>
                  </a:cubicBezTo>
                  <a:cubicBezTo>
                    <a:pt x="21291" y="12932"/>
                    <a:pt x="21599" y="14075"/>
                    <a:pt x="21599" y="15179"/>
                  </a:cubicBezTo>
                  <a:cubicBezTo>
                    <a:pt x="21599" y="16159"/>
                    <a:pt x="21344" y="17040"/>
                    <a:pt x="20832" y="17815"/>
                  </a:cubicBezTo>
                  <a:cubicBezTo>
                    <a:pt x="20320" y="18592"/>
                    <a:pt x="19593" y="19260"/>
                    <a:pt x="18660" y="19812"/>
                  </a:cubicBezTo>
                  <a:cubicBezTo>
                    <a:pt x="17724" y="20363"/>
                    <a:pt x="16585" y="20794"/>
                    <a:pt x="15252" y="21098"/>
                  </a:cubicBezTo>
                  <a:cubicBezTo>
                    <a:pt x="13917" y="21403"/>
                    <a:pt x="12435" y="21557"/>
                    <a:pt x="10800" y="21557"/>
                  </a:cubicBezTo>
                  <a:cubicBezTo>
                    <a:pt x="9168" y="21557"/>
                    <a:pt x="7682" y="21403"/>
                    <a:pt x="6350" y="21098"/>
                  </a:cubicBezTo>
                  <a:cubicBezTo>
                    <a:pt x="5014" y="20794"/>
                    <a:pt x="3878" y="20363"/>
                    <a:pt x="2936" y="19812"/>
                  </a:cubicBezTo>
                  <a:cubicBezTo>
                    <a:pt x="1993" y="19260"/>
                    <a:pt x="1270" y="18589"/>
                    <a:pt x="761" y="17809"/>
                  </a:cubicBezTo>
                  <a:cubicBezTo>
                    <a:pt x="255" y="17029"/>
                    <a:pt x="0" y="16150"/>
                    <a:pt x="0" y="15179"/>
                  </a:cubicBezTo>
                  <a:cubicBezTo>
                    <a:pt x="0" y="14075"/>
                    <a:pt x="318" y="12934"/>
                    <a:pt x="948" y="11757"/>
                  </a:cubicBezTo>
                  <a:cubicBezTo>
                    <a:pt x="1582" y="10580"/>
                    <a:pt x="2449" y="9510"/>
                    <a:pt x="3557" y="8547"/>
                  </a:cubicBezTo>
                  <a:cubicBezTo>
                    <a:pt x="3654" y="8403"/>
                    <a:pt x="3822" y="8344"/>
                    <a:pt x="4056" y="8369"/>
                  </a:cubicBezTo>
                  <a:cubicBezTo>
                    <a:pt x="4290" y="8398"/>
                    <a:pt x="4446" y="8491"/>
                    <a:pt x="4527" y="8654"/>
                  </a:cubicBezTo>
                  <a:cubicBezTo>
                    <a:pt x="4565" y="8800"/>
                    <a:pt x="4565" y="8930"/>
                    <a:pt x="4527" y="9045"/>
                  </a:cubicBezTo>
                  <a:cubicBezTo>
                    <a:pt x="4446" y="9361"/>
                    <a:pt x="4378" y="9738"/>
                    <a:pt x="4318" y="10177"/>
                  </a:cubicBezTo>
                  <a:cubicBezTo>
                    <a:pt x="4259" y="10617"/>
                    <a:pt x="4237" y="11073"/>
                    <a:pt x="4259" y="11546"/>
                  </a:cubicBezTo>
                  <a:cubicBezTo>
                    <a:pt x="4278" y="12016"/>
                    <a:pt x="4343" y="12475"/>
                    <a:pt x="4452" y="12915"/>
                  </a:cubicBezTo>
                  <a:cubicBezTo>
                    <a:pt x="4562" y="13354"/>
                    <a:pt x="4749" y="13734"/>
                    <a:pt x="5020" y="14047"/>
                  </a:cubicBezTo>
                  <a:cubicBezTo>
                    <a:pt x="5329" y="14379"/>
                    <a:pt x="5716" y="14599"/>
                    <a:pt x="6184" y="14709"/>
                  </a:cubicBezTo>
                  <a:cubicBezTo>
                    <a:pt x="5698" y="13323"/>
                    <a:pt x="5498" y="12008"/>
                    <a:pt x="5588" y="10757"/>
                  </a:cubicBezTo>
                  <a:cubicBezTo>
                    <a:pt x="5676" y="9510"/>
                    <a:pt x="5919" y="8344"/>
                    <a:pt x="6318" y="7265"/>
                  </a:cubicBezTo>
                  <a:cubicBezTo>
                    <a:pt x="6718" y="6187"/>
                    <a:pt x="7223" y="5212"/>
                    <a:pt x="7835" y="4339"/>
                  </a:cubicBezTo>
                  <a:cubicBezTo>
                    <a:pt x="8450" y="3469"/>
                    <a:pt x="9040" y="2720"/>
                    <a:pt x="9607" y="2089"/>
                  </a:cubicBezTo>
                  <a:cubicBezTo>
                    <a:pt x="10172" y="1459"/>
                    <a:pt x="10662" y="980"/>
                    <a:pt x="11068" y="653"/>
                  </a:cubicBezTo>
                  <a:cubicBezTo>
                    <a:pt x="11477" y="326"/>
                    <a:pt x="11692" y="149"/>
                    <a:pt x="11711" y="124"/>
                  </a:cubicBezTo>
                  <a:cubicBezTo>
                    <a:pt x="11960" y="-42"/>
                    <a:pt x="12194" y="-42"/>
                    <a:pt x="12416" y="124"/>
                  </a:cubicBezTo>
                  <a:cubicBezTo>
                    <a:pt x="12513" y="191"/>
                    <a:pt x="12581" y="293"/>
                    <a:pt x="12616" y="414"/>
                  </a:cubicBezTo>
                  <a:cubicBezTo>
                    <a:pt x="12650" y="535"/>
                    <a:pt x="12647" y="645"/>
                    <a:pt x="12609" y="746"/>
                  </a:cubicBezTo>
                  <a:cubicBezTo>
                    <a:pt x="12609" y="760"/>
                    <a:pt x="12531" y="954"/>
                    <a:pt x="12375" y="1318"/>
                  </a:cubicBezTo>
                  <a:cubicBezTo>
                    <a:pt x="12222" y="1681"/>
                    <a:pt x="12116" y="2140"/>
                    <a:pt x="12057" y="2692"/>
                  </a:cubicBezTo>
                  <a:cubicBezTo>
                    <a:pt x="11995" y="3244"/>
                    <a:pt x="12029" y="3849"/>
                    <a:pt x="12160" y="4503"/>
                  </a:cubicBezTo>
                  <a:cubicBezTo>
                    <a:pt x="12291" y="5162"/>
                    <a:pt x="12644" y="5773"/>
                    <a:pt x="13221" y="6339"/>
                  </a:cubicBezTo>
                  <a:cubicBezTo>
                    <a:pt x="13589" y="6728"/>
                    <a:pt x="13926" y="7108"/>
                    <a:pt x="14229" y="7485"/>
                  </a:cubicBezTo>
                  <a:cubicBezTo>
                    <a:pt x="14532" y="7862"/>
                    <a:pt x="14791" y="8282"/>
                    <a:pt x="15006" y="8744"/>
                  </a:cubicBezTo>
                  <a:cubicBezTo>
                    <a:pt x="15218" y="9209"/>
                    <a:pt x="15390" y="9749"/>
                    <a:pt x="15515" y="10363"/>
                  </a:cubicBezTo>
                  <a:cubicBezTo>
                    <a:pt x="15639" y="10977"/>
                    <a:pt x="15702" y="11709"/>
                    <a:pt x="15702" y="12554"/>
                  </a:cubicBezTo>
                  <a:cubicBezTo>
                    <a:pt x="15702" y="12850"/>
                    <a:pt x="15546" y="13027"/>
                    <a:pt x="15237" y="13078"/>
                  </a:cubicBezTo>
                  <a:cubicBezTo>
                    <a:pt x="15118" y="13098"/>
                    <a:pt x="14997" y="13078"/>
                    <a:pt x="14872" y="13027"/>
                  </a:cubicBezTo>
                  <a:cubicBezTo>
                    <a:pt x="14747" y="12971"/>
                    <a:pt x="14666" y="12886"/>
                    <a:pt x="14625" y="12768"/>
                  </a:cubicBezTo>
                  <a:cubicBezTo>
                    <a:pt x="14485" y="12489"/>
                    <a:pt x="14276" y="12270"/>
                    <a:pt x="13998" y="12109"/>
                  </a:cubicBezTo>
                  <a:cubicBezTo>
                    <a:pt x="13720" y="11946"/>
                    <a:pt x="13405" y="11867"/>
                    <a:pt x="13056" y="11867"/>
                  </a:cubicBezTo>
                  <a:cubicBezTo>
                    <a:pt x="12588" y="11867"/>
                    <a:pt x="12191" y="12016"/>
                    <a:pt x="11870" y="12318"/>
                  </a:cubicBezTo>
                  <a:cubicBezTo>
                    <a:pt x="11545" y="12619"/>
                    <a:pt x="11383" y="12985"/>
                    <a:pt x="11383" y="13419"/>
                  </a:cubicBezTo>
                  <a:cubicBezTo>
                    <a:pt x="11383" y="14503"/>
                    <a:pt x="12160" y="15044"/>
                    <a:pt x="13714" y="15035"/>
                  </a:cubicBezTo>
                  <a:cubicBezTo>
                    <a:pt x="14691" y="15035"/>
                    <a:pt x="15452" y="14751"/>
                    <a:pt x="15998" y="14185"/>
                  </a:cubicBezTo>
                  <a:cubicBezTo>
                    <a:pt x="16370" y="13799"/>
                    <a:pt x="16635" y="13343"/>
                    <a:pt x="16797" y="12819"/>
                  </a:cubicBezTo>
                  <a:cubicBezTo>
                    <a:pt x="16963" y="12290"/>
                    <a:pt x="17065" y="11777"/>
                    <a:pt x="17103" y="11273"/>
                  </a:cubicBezTo>
                  <a:cubicBezTo>
                    <a:pt x="17143" y="10769"/>
                    <a:pt x="17156" y="10310"/>
                    <a:pt x="17134" y="9893"/>
                  </a:cubicBezTo>
                  <a:cubicBezTo>
                    <a:pt x="17115" y="9473"/>
                    <a:pt x="17097" y="9195"/>
                    <a:pt x="17075" y="9048"/>
                  </a:cubicBezTo>
                  <a:cubicBezTo>
                    <a:pt x="17016" y="8941"/>
                    <a:pt x="17016" y="8812"/>
                    <a:pt x="17075" y="8657"/>
                  </a:cubicBezTo>
                  <a:cubicBezTo>
                    <a:pt x="17156" y="8493"/>
                    <a:pt x="17312" y="8400"/>
                    <a:pt x="17546" y="8372"/>
                  </a:cubicBezTo>
                  <a:cubicBezTo>
                    <a:pt x="17780" y="8347"/>
                    <a:pt x="17955" y="8403"/>
                    <a:pt x="18076" y="8547"/>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3" tIns="14283" rIns="14283" bIns="14283" anchor="ctr"/>
            <a:lstStyle/>
            <a:p>
              <a:endParaRPr lang="zh-CN" altLang="en-US" sz="200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endParaRPr>
            </a:p>
          </p:txBody>
        </p:sp>
      </p:grpSp>
      <p:grpSp>
        <p:nvGrpSpPr>
          <p:cNvPr id="9" name="组合 8"/>
          <p:cNvGrpSpPr/>
          <p:nvPr/>
        </p:nvGrpSpPr>
        <p:grpSpPr>
          <a:xfrm>
            <a:off x="2391451" y="3322418"/>
            <a:ext cx="399332" cy="399455"/>
            <a:chOff x="3188601" y="4429290"/>
            <a:chExt cx="532442" cy="532606"/>
          </a:xfrm>
        </p:grpSpPr>
        <p:sp>
          <p:nvSpPr>
            <p:cNvPr id="28" name="AutoShape 11"/>
            <p:cNvSpPr/>
            <p:nvPr/>
          </p:nvSpPr>
          <p:spPr bwMode="auto">
            <a:xfrm>
              <a:off x="3188601" y="4429290"/>
              <a:ext cx="532442" cy="532606"/>
            </a:xfrm>
            <a:custGeom>
              <a:avLst/>
              <a:gdLst>
                <a:gd name="T0" fmla="*/ 532579 w 19679"/>
                <a:gd name="T1" fmla="*/ 584598 h 19679"/>
                <a:gd name="T2" fmla="*/ 532579 w 19679"/>
                <a:gd name="T3" fmla="*/ 584598 h 19679"/>
                <a:gd name="T4" fmla="*/ 532579 w 19679"/>
                <a:gd name="T5" fmla="*/ 584598 h 19679"/>
                <a:gd name="T6" fmla="*/ 532579 w 19679"/>
                <a:gd name="T7" fmla="*/ 58459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bg1">
                <a:alpha val="49000"/>
              </a:schemeClr>
            </a:solidFill>
            <a:ln w="25400" cap="flat" cmpd="sng">
              <a:solidFill>
                <a:srgbClr val="000000">
                  <a:alpha val="0"/>
                </a:srgbClr>
              </a:solidFill>
              <a:prstDash val="solid"/>
              <a:miter lim="0"/>
            </a:ln>
            <a:effectLst/>
          </p:spPr>
          <p:txBody>
            <a:bodyPr lIns="0" tIns="0" rIns="0" bIns="0" anchor="ctr"/>
            <a:lstStyle/>
            <a:p>
              <a:endParaRPr lang="zh-CN" altLang="en-US" sz="200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endParaRPr>
            </a:p>
          </p:txBody>
        </p:sp>
        <p:sp>
          <p:nvSpPr>
            <p:cNvPr id="32" name="AutoShape 15"/>
            <p:cNvSpPr/>
            <p:nvPr/>
          </p:nvSpPr>
          <p:spPr bwMode="auto">
            <a:xfrm>
              <a:off x="3353650" y="4588040"/>
              <a:ext cx="208692" cy="208757"/>
            </a:xfrm>
            <a:custGeom>
              <a:avLst/>
              <a:gdLst>
                <a:gd name="T0" fmla="*/ 208757 w 21600"/>
                <a:gd name="T1" fmla="*/ 208757 h 21588"/>
                <a:gd name="T2" fmla="*/ 208757 w 21600"/>
                <a:gd name="T3" fmla="*/ 208757 h 21588"/>
                <a:gd name="T4" fmla="*/ 208757 w 21600"/>
                <a:gd name="T5" fmla="*/ 208757 h 21588"/>
                <a:gd name="T6" fmla="*/ 208757 w 21600"/>
                <a:gd name="T7" fmla="*/ 208757 h 2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600"/>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3" tIns="14283" rIns="14283" bIns="14283" anchor="ctr"/>
            <a:lstStyle/>
            <a:p>
              <a:endParaRPr lang="zh-CN" altLang="en-US" sz="200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endParaRPr>
            </a:p>
          </p:txBody>
        </p:sp>
      </p:grpSp>
      <p:sp>
        <p:nvSpPr>
          <p:cNvPr id="33" name="AutoShape 16"/>
          <p:cNvSpPr/>
          <p:nvPr/>
        </p:nvSpPr>
        <p:spPr bwMode="auto">
          <a:xfrm>
            <a:off x="1014729" y="2661000"/>
            <a:ext cx="3751097" cy="1955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20000"/>
              </a:lnSpc>
            </a:pPr>
            <a:r>
              <a:rPr lang="zh-CN" altLang="en-US" sz="105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rPr>
              <a:t>结果导向思维</a:t>
            </a:r>
            <a:r>
              <a:rPr lang="es-ES" altLang="zh-CN" sz="105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rPr>
              <a:t>，</a:t>
            </a:r>
            <a:r>
              <a:rPr lang="zh-CN" altLang="en-US" sz="105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rPr>
              <a:t>有利指引高效工作，但质量往往不高，因而</a:t>
            </a:r>
            <a:r>
              <a:rPr lang="zh-CN" altLang="en-US" sz="1050" b="1" dirty="0">
                <a:solidFill>
                  <a:srgbClr val="FFC000"/>
                </a:solidFill>
                <a:latin typeface="微软雅黑" panose="020B0503020204020204" charset="-122"/>
                <a:ea typeface="微软雅黑" panose="020B0503020204020204" charset="-122"/>
                <a:cs typeface="+mn-ea"/>
                <a:sym typeface="+mn-lt"/>
              </a:rPr>
              <a:t>功半</a:t>
            </a:r>
            <a:endParaRPr lang="es-ES" altLang="zh-CN" sz="1050" b="1" dirty="0">
              <a:solidFill>
                <a:srgbClr val="FFC000"/>
              </a:solidFill>
              <a:latin typeface="微软雅黑" panose="020B0503020204020204" charset="-122"/>
              <a:ea typeface="微软雅黑" panose="020B0503020204020204" charset="-122"/>
              <a:cs typeface="+mn-ea"/>
              <a:sym typeface="+mn-lt"/>
            </a:endParaRPr>
          </a:p>
        </p:txBody>
      </p:sp>
      <p:sp>
        <p:nvSpPr>
          <p:cNvPr id="34" name="AutoShape 17"/>
          <p:cNvSpPr/>
          <p:nvPr/>
        </p:nvSpPr>
        <p:spPr bwMode="auto">
          <a:xfrm>
            <a:off x="1418786" y="3420050"/>
            <a:ext cx="923643" cy="228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3" tIns="14283" rIns="14283" bIns="14283" anchor="ctr"/>
          <a:lstStyle/>
          <a:p>
            <a:pPr algn="l"/>
            <a:r>
              <a:rPr lang="zh-CN" altLang="en-US" sz="14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rPr>
              <a:t>陷入</a:t>
            </a:r>
            <a:endParaRPr lang="en-US" altLang="zh-CN" sz="14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endParaRPr>
          </a:p>
          <a:p>
            <a:pPr algn="l"/>
            <a:r>
              <a:rPr lang="zh-CN" altLang="en-US" sz="14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rPr>
              <a:t>事务性工作</a:t>
            </a:r>
            <a:endParaRPr lang="es-ES" altLang="zh-CN" sz="14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endParaRPr>
          </a:p>
        </p:txBody>
      </p:sp>
      <p:sp>
        <p:nvSpPr>
          <p:cNvPr id="35" name="AutoShape 18"/>
          <p:cNvSpPr/>
          <p:nvPr/>
        </p:nvSpPr>
        <p:spPr bwMode="auto">
          <a:xfrm>
            <a:off x="2877074" y="3405762"/>
            <a:ext cx="846869" cy="228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3" tIns="14283" rIns="14283" bIns="14283" anchor="ctr"/>
          <a:lstStyle/>
          <a:p>
            <a:pPr algn="l"/>
            <a:r>
              <a:rPr lang="zh-CN" altLang="en-US" sz="14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rPr>
              <a:t>工作效果</a:t>
            </a:r>
            <a:endParaRPr lang="en-US" altLang="zh-CN" sz="14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endParaRPr>
          </a:p>
          <a:p>
            <a:pPr algn="l"/>
            <a:r>
              <a:rPr lang="zh-CN" altLang="en-US" sz="14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rPr>
              <a:t>不明确</a:t>
            </a:r>
            <a:endParaRPr lang="es-ES" altLang="zh-CN" sz="14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endParaRPr>
          </a:p>
        </p:txBody>
      </p:sp>
      <p:sp>
        <p:nvSpPr>
          <p:cNvPr id="36" name="AutoShape 19"/>
          <p:cNvSpPr/>
          <p:nvPr/>
        </p:nvSpPr>
        <p:spPr bwMode="auto">
          <a:xfrm>
            <a:off x="4236347" y="3405762"/>
            <a:ext cx="846273" cy="228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3" tIns="14283" rIns="14283" bIns="14283" anchor="ctr"/>
          <a:lstStyle/>
          <a:p>
            <a:pPr algn="l"/>
            <a:r>
              <a:rPr lang="zh-CN" altLang="en-US" sz="14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rPr>
              <a:t>工作质量</a:t>
            </a:r>
            <a:endParaRPr lang="en-US" altLang="zh-CN" sz="14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endParaRPr>
          </a:p>
          <a:p>
            <a:pPr algn="l"/>
            <a:r>
              <a:rPr lang="zh-CN" altLang="en-US" sz="14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rPr>
              <a:t>不高</a:t>
            </a:r>
            <a:endParaRPr lang="es-ES" altLang="zh-CN" sz="14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endParaRPr>
          </a:p>
        </p:txBody>
      </p:sp>
      <p:sp>
        <p:nvSpPr>
          <p:cNvPr id="37" name="AutoShape 20"/>
          <p:cNvSpPr/>
          <p:nvPr/>
        </p:nvSpPr>
        <p:spPr bwMode="auto">
          <a:xfrm>
            <a:off x="1014729" y="1561465"/>
            <a:ext cx="3128186"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3" tIns="14283" rIns="14283" bIns="14283" anchor="ctr"/>
          <a:lstStyle/>
          <a:p>
            <a:pPr algn="l"/>
            <a:r>
              <a:rPr lang="zh-CN" altLang="en-US" sz="1200" b="1" dirty="0">
                <a:solidFill>
                  <a:srgbClr val="FFC000"/>
                </a:solidFill>
                <a:latin typeface="微软雅黑" panose="020B0503020204020204" charset="-122"/>
                <a:ea typeface="微软雅黑" panose="020B0503020204020204" charset="-122"/>
                <a:cs typeface="+mn-ea"/>
                <a:sym typeface="+mn-lt"/>
              </a:rPr>
              <a:t>过程导向、结果导向思维必然导致事倍功半</a:t>
            </a:r>
            <a:endParaRPr lang="es-ES" altLang="zh-CN" sz="1200" b="1" dirty="0">
              <a:solidFill>
                <a:srgbClr val="FFC000"/>
              </a:solidFill>
              <a:latin typeface="微软雅黑" panose="020B0503020204020204" charset="-122"/>
              <a:ea typeface="微软雅黑" panose="020B0503020204020204" charset="-122"/>
              <a:cs typeface="+mn-ea"/>
              <a:sym typeface="+mn-lt"/>
            </a:endParaRPr>
          </a:p>
        </p:txBody>
      </p:sp>
      <p:grpSp>
        <p:nvGrpSpPr>
          <p:cNvPr id="11" name="组合 10"/>
          <p:cNvGrpSpPr/>
          <p:nvPr/>
        </p:nvGrpSpPr>
        <p:grpSpPr>
          <a:xfrm>
            <a:off x="5129044" y="1678762"/>
            <a:ext cx="3208934" cy="2967633"/>
            <a:chOff x="6838725" y="2237749"/>
            <a:chExt cx="4278579" cy="3956844"/>
          </a:xfrm>
        </p:grpSpPr>
        <p:pic>
          <p:nvPicPr>
            <p:cNvPr id="24" name="Picture 7" descr="mockup_0018_iMac-_FRON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8725" y="2237749"/>
              <a:ext cx="4278579" cy="3956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 name="矩形 11"/>
            <p:cNvSpPr/>
            <p:nvPr/>
          </p:nvSpPr>
          <p:spPr>
            <a:xfrm>
              <a:off x="6960096" y="2386180"/>
              <a:ext cx="4032448" cy="2266956"/>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grpSp>
      <p:sp>
        <p:nvSpPr>
          <p:cNvPr id="38" name="AutoShape 16">
            <a:extLst>
              <a:ext uri="{FF2B5EF4-FFF2-40B4-BE49-F238E27FC236}">
                <a16:creationId xmlns:a16="http://schemas.microsoft.com/office/drawing/2014/main" id="{9E66F2A5-1BE9-4DBE-B5EA-A600F0A16EEA}"/>
              </a:ext>
            </a:extLst>
          </p:cNvPr>
          <p:cNvSpPr/>
          <p:nvPr/>
        </p:nvSpPr>
        <p:spPr bwMode="auto">
          <a:xfrm>
            <a:off x="1001525" y="2227938"/>
            <a:ext cx="3751097" cy="5197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20000"/>
              </a:lnSpc>
            </a:pPr>
            <a:r>
              <a:rPr lang="zh-CN" altLang="en-US" sz="105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rPr>
              <a:t>布置业务中</a:t>
            </a:r>
            <a:r>
              <a:rPr lang="es-ES" altLang="zh-CN" sz="105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rPr>
              <a:t>，</a:t>
            </a:r>
            <a:r>
              <a:rPr lang="zh-CN" altLang="en-US" sz="105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rPr>
              <a:t>工作目标不明确，员工陷入迷茫，属于</a:t>
            </a:r>
            <a:r>
              <a:rPr lang="zh-CN" altLang="en-US" sz="1050" b="1" dirty="0">
                <a:solidFill>
                  <a:srgbClr val="FFC000"/>
                </a:solidFill>
                <a:latin typeface="微软雅黑" panose="020B0503020204020204" charset="-122"/>
                <a:ea typeface="微软雅黑" panose="020B0503020204020204" charset="-122"/>
                <a:cs typeface="+mn-ea"/>
                <a:sym typeface="+mn-lt"/>
              </a:rPr>
              <a:t>方向迷失</a:t>
            </a:r>
            <a:endParaRPr lang="en-US" altLang="zh-CN" sz="1050" b="1" dirty="0">
              <a:solidFill>
                <a:srgbClr val="FFC000"/>
              </a:solidFill>
              <a:latin typeface="微软雅黑" panose="020B0503020204020204" charset="-122"/>
              <a:ea typeface="微软雅黑" panose="020B0503020204020204" charset="-122"/>
              <a:cs typeface="+mn-ea"/>
              <a:sym typeface="+mn-lt"/>
            </a:endParaRPr>
          </a:p>
          <a:p>
            <a:pPr>
              <a:lnSpc>
                <a:spcPct val="120000"/>
              </a:lnSpc>
            </a:pPr>
            <a:r>
              <a:rPr lang="zh-CN" altLang="en-US" sz="105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mn-ea"/>
                <a:sym typeface="+mn-lt"/>
              </a:rPr>
              <a:t>专业度不够，员工往往因效果不理想而返工，属于</a:t>
            </a:r>
            <a:r>
              <a:rPr lang="zh-CN" altLang="en-US" sz="1050" b="1" dirty="0">
                <a:solidFill>
                  <a:srgbClr val="FFC000"/>
                </a:solidFill>
                <a:latin typeface="微软雅黑" panose="020B0503020204020204" charset="-122"/>
                <a:ea typeface="微软雅黑" panose="020B0503020204020204" charset="-122"/>
                <a:cs typeface="+mn-ea"/>
                <a:sym typeface="+mn-lt"/>
              </a:rPr>
              <a:t>反复返工</a:t>
            </a:r>
            <a:endParaRPr lang="es-ES" altLang="zh-CN" sz="1050" b="1" dirty="0">
              <a:solidFill>
                <a:srgbClr val="FFC000"/>
              </a:solidFill>
              <a:latin typeface="微软雅黑" panose="020B0503020204020204" charset="-122"/>
              <a:ea typeface="微软雅黑" panose="020B0503020204020204" charset="-122"/>
              <a:cs typeface="+mn-ea"/>
              <a:sym typeface="+mn-lt"/>
            </a:endParaRPr>
          </a:p>
        </p:txBody>
      </p:sp>
      <p:sp>
        <p:nvSpPr>
          <p:cNvPr id="39" name="AutoShape 16">
            <a:extLst>
              <a:ext uri="{FF2B5EF4-FFF2-40B4-BE49-F238E27FC236}">
                <a16:creationId xmlns:a16="http://schemas.microsoft.com/office/drawing/2014/main" id="{10A4ABE5-1737-4F18-A624-5AAE621902B2}"/>
              </a:ext>
            </a:extLst>
          </p:cNvPr>
          <p:cNvSpPr/>
          <p:nvPr/>
        </p:nvSpPr>
        <p:spPr bwMode="auto">
          <a:xfrm>
            <a:off x="1001524" y="2950037"/>
            <a:ext cx="3751097" cy="1955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20000"/>
              </a:lnSpc>
            </a:pPr>
            <a:r>
              <a:rPr lang="zh-CN" altLang="en-US" sz="1050" b="1" dirty="0">
                <a:solidFill>
                  <a:srgbClr val="FFC000"/>
                </a:solidFill>
                <a:latin typeface="微软雅黑" panose="020B0503020204020204" charset="-122"/>
                <a:ea typeface="微软雅黑" panose="020B0503020204020204" charset="-122"/>
                <a:cs typeface="+mn-ea"/>
                <a:sym typeface="+mn-lt"/>
              </a:rPr>
              <a:t>事多</a:t>
            </a:r>
            <a:r>
              <a:rPr lang="en-US" altLang="zh-CN" sz="1050" b="1" dirty="0">
                <a:solidFill>
                  <a:srgbClr val="FFC000"/>
                </a:solidFill>
                <a:latin typeface="微软雅黑" panose="020B0503020204020204" charset="-122"/>
                <a:ea typeface="微软雅黑" panose="020B0503020204020204" charset="-122"/>
                <a:cs typeface="+mn-ea"/>
                <a:sym typeface="+mn-lt"/>
              </a:rPr>
              <a:t>+</a:t>
            </a:r>
            <a:r>
              <a:rPr lang="zh-CN" altLang="en-US" sz="1050" b="1" dirty="0">
                <a:solidFill>
                  <a:srgbClr val="FFC000"/>
                </a:solidFill>
                <a:latin typeface="微软雅黑" panose="020B0503020204020204" charset="-122"/>
                <a:ea typeface="微软雅黑" panose="020B0503020204020204" charset="-122"/>
                <a:cs typeface="+mn-ea"/>
                <a:sym typeface="+mn-lt"/>
              </a:rPr>
              <a:t>方向迷失</a:t>
            </a:r>
            <a:r>
              <a:rPr lang="en-US" altLang="zh-CN" sz="1050" b="1" dirty="0">
                <a:solidFill>
                  <a:srgbClr val="FFC000"/>
                </a:solidFill>
                <a:latin typeface="微软雅黑" panose="020B0503020204020204" charset="-122"/>
                <a:ea typeface="微软雅黑" panose="020B0503020204020204" charset="-122"/>
                <a:cs typeface="+mn-ea"/>
                <a:sym typeface="+mn-lt"/>
              </a:rPr>
              <a:t>+</a:t>
            </a:r>
            <a:r>
              <a:rPr lang="zh-CN" altLang="en-US" sz="1050" b="1" dirty="0">
                <a:solidFill>
                  <a:srgbClr val="FFC000"/>
                </a:solidFill>
                <a:latin typeface="微软雅黑" panose="020B0503020204020204" charset="-122"/>
                <a:ea typeface="微软雅黑" panose="020B0503020204020204" charset="-122"/>
                <a:cs typeface="+mn-ea"/>
                <a:sym typeface="+mn-lt"/>
              </a:rPr>
              <a:t>反复返工</a:t>
            </a:r>
            <a:r>
              <a:rPr lang="en-US" altLang="zh-CN" sz="1050" b="1" dirty="0">
                <a:solidFill>
                  <a:srgbClr val="FFC000"/>
                </a:solidFill>
                <a:latin typeface="微软雅黑" panose="020B0503020204020204" charset="-122"/>
                <a:ea typeface="微软雅黑" panose="020B0503020204020204" charset="-122"/>
                <a:cs typeface="+mn-ea"/>
                <a:sym typeface="+mn-lt"/>
              </a:rPr>
              <a:t>→</a:t>
            </a:r>
            <a:r>
              <a:rPr lang="zh-CN" altLang="en-US" sz="1050" b="1" dirty="0">
                <a:solidFill>
                  <a:srgbClr val="FFC000"/>
                </a:solidFill>
                <a:latin typeface="微软雅黑" panose="020B0503020204020204" charset="-122"/>
                <a:ea typeface="微软雅黑" panose="020B0503020204020204" charset="-122"/>
                <a:cs typeface="+mn-ea"/>
                <a:sym typeface="+mn-lt"/>
              </a:rPr>
              <a:t>事倍</a:t>
            </a:r>
            <a:r>
              <a:rPr lang="en-US" altLang="zh-CN" sz="1050" b="1" dirty="0">
                <a:solidFill>
                  <a:srgbClr val="FFC000"/>
                </a:solidFill>
                <a:latin typeface="微软雅黑" panose="020B0503020204020204" charset="-122"/>
                <a:ea typeface="微软雅黑" panose="020B0503020204020204" charset="-122"/>
                <a:cs typeface="+mn-ea"/>
                <a:sym typeface="+mn-lt"/>
              </a:rPr>
              <a:t>+</a:t>
            </a:r>
            <a:r>
              <a:rPr lang="zh-CN" altLang="en-US" sz="1050" b="1" dirty="0">
                <a:solidFill>
                  <a:srgbClr val="FFC000"/>
                </a:solidFill>
                <a:latin typeface="微软雅黑" panose="020B0503020204020204" charset="-122"/>
                <a:ea typeface="微软雅黑" panose="020B0503020204020204" charset="-122"/>
                <a:cs typeface="+mn-ea"/>
                <a:sym typeface="+mn-lt"/>
              </a:rPr>
              <a:t>功半</a:t>
            </a:r>
            <a:r>
              <a:rPr lang="en-US" altLang="zh-CN" sz="1050" b="1" dirty="0">
                <a:solidFill>
                  <a:srgbClr val="FFC000"/>
                </a:solidFill>
                <a:latin typeface="微软雅黑" panose="020B0503020204020204" charset="-122"/>
                <a:ea typeface="微软雅黑" panose="020B0503020204020204" charset="-122"/>
                <a:cs typeface="+mn-ea"/>
                <a:sym typeface="+mn-lt"/>
              </a:rPr>
              <a:t>=</a:t>
            </a:r>
            <a:r>
              <a:rPr lang="zh-CN" altLang="en-US" sz="1050" b="1" dirty="0">
                <a:solidFill>
                  <a:srgbClr val="FFC000"/>
                </a:solidFill>
                <a:latin typeface="微软雅黑" panose="020B0503020204020204" charset="-122"/>
                <a:ea typeface="微软雅黑" panose="020B0503020204020204" charset="-122"/>
                <a:cs typeface="+mn-ea"/>
                <a:sym typeface="+mn-lt"/>
              </a:rPr>
              <a:t>事倍功半</a:t>
            </a:r>
            <a:endParaRPr lang="es-ES" altLang="zh-CN" sz="1050" b="1" dirty="0">
              <a:solidFill>
                <a:srgbClr val="FFC000"/>
              </a:solidFill>
              <a:latin typeface="微软雅黑" panose="020B0503020204020204" charset="-122"/>
              <a:ea typeface="微软雅黑" panose="020B0503020204020204"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42"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0-#ppt_w/2"/>
                                          </p:val>
                                        </p:tav>
                                        <p:tav tm="100000">
                                          <p:val>
                                            <p:strVal val="#ppt_x"/>
                                          </p:val>
                                        </p:tav>
                                      </p:tavLst>
                                    </p:anim>
                                    <p:anim calcmode="lin" valueType="num">
                                      <p:cBhvr additive="base">
                                        <p:cTn id="42" dur="500" fill="hold"/>
                                        <p:tgtEl>
                                          <p:spTgt spid="3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additive="base">
                                        <p:cTn id="45" dur="500" fill="hold"/>
                                        <p:tgtEl>
                                          <p:spTgt spid="35"/>
                                        </p:tgtEl>
                                        <p:attrNameLst>
                                          <p:attrName>ppt_x</p:attrName>
                                        </p:attrNameLst>
                                      </p:cBhvr>
                                      <p:tavLst>
                                        <p:tav tm="0">
                                          <p:val>
                                            <p:strVal val="0-#ppt_w/2"/>
                                          </p:val>
                                        </p:tav>
                                        <p:tav tm="100000">
                                          <p:val>
                                            <p:strVal val="#ppt_x"/>
                                          </p:val>
                                        </p:tav>
                                      </p:tavLst>
                                    </p:anim>
                                    <p:anim calcmode="lin" valueType="num">
                                      <p:cBhvr additive="base">
                                        <p:cTn id="46" dur="500" fill="hold"/>
                                        <p:tgtEl>
                                          <p:spTgt spid="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500" fill="hold"/>
                                        <p:tgtEl>
                                          <p:spTgt spid="36"/>
                                        </p:tgtEl>
                                        <p:attrNameLst>
                                          <p:attrName>ppt_x</p:attrName>
                                        </p:attrNameLst>
                                      </p:cBhvr>
                                      <p:tavLst>
                                        <p:tav tm="0">
                                          <p:val>
                                            <p:strVal val="0-#ppt_w/2"/>
                                          </p:val>
                                        </p:tav>
                                        <p:tav tm="100000">
                                          <p:val>
                                            <p:strVal val="#ppt_x"/>
                                          </p:val>
                                        </p:tav>
                                      </p:tavLst>
                                    </p:anim>
                                    <p:anim calcmode="lin" valueType="num">
                                      <p:cBhvr additive="base">
                                        <p:cTn id="50" dur="500" fill="hold"/>
                                        <p:tgtEl>
                                          <p:spTgt spid="36"/>
                                        </p:tgtEl>
                                        <p:attrNameLst>
                                          <p:attrName>ppt_y</p:attrName>
                                        </p:attrNameLst>
                                      </p:cBhvr>
                                      <p:tavLst>
                                        <p:tav tm="0">
                                          <p:val>
                                            <p:strVal val="#ppt_y"/>
                                          </p:val>
                                        </p:tav>
                                        <p:tav tm="100000">
                                          <p:val>
                                            <p:strVal val="#ppt_y"/>
                                          </p:val>
                                        </p:tav>
                                      </p:tavLst>
                                    </p:anim>
                                  </p:childTnLst>
                                </p:cTn>
                              </p:par>
                            </p:childTnLst>
                          </p:cTn>
                        </p:par>
                        <p:par>
                          <p:cTn id="51" fill="hold">
                            <p:stCondLst>
                              <p:cond delay="3000"/>
                            </p:stCondLst>
                            <p:childTnLst>
                              <p:par>
                                <p:cTn id="52" presetID="42" presetClass="entr" presetSubtype="0" fill="hold" grpId="0" nodeType="after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1000"/>
                                        <p:tgtEl>
                                          <p:spTgt spid="38"/>
                                        </p:tgtEl>
                                      </p:cBhvr>
                                    </p:animEffect>
                                    <p:anim calcmode="lin" valueType="num">
                                      <p:cBhvr>
                                        <p:cTn id="55" dur="1000" fill="hold"/>
                                        <p:tgtEl>
                                          <p:spTgt spid="38"/>
                                        </p:tgtEl>
                                        <p:attrNameLst>
                                          <p:attrName>ppt_x</p:attrName>
                                        </p:attrNameLst>
                                      </p:cBhvr>
                                      <p:tavLst>
                                        <p:tav tm="0">
                                          <p:val>
                                            <p:strVal val="#ppt_x"/>
                                          </p:val>
                                        </p:tav>
                                        <p:tav tm="100000">
                                          <p:val>
                                            <p:strVal val="#ppt_x"/>
                                          </p:val>
                                        </p:tav>
                                      </p:tavLst>
                                    </p:anim>
                                    <p:anim calcmode="lin" valueType="num">
                                      <p:cBhvr>
                                        <p:cTn id="56" dur="1000" fill="hold"/>
                                        <p:tgtEl>
                                          <p:spTgt spid="38"/>
                                        </p:tgtEl>
                                        <p:attrNameLst>
                                          <p:attrName>ppt_y</p:attrName>
                                        </p:attrNameLst>
                                      </p:cBhvr>
                                      <p:tavLst>
                                        <p:tav tm="0">
                                          <p:val>
                                            <p:strVal val="#ppt_y+.1"/>
                                          </p:val>
                                        </p:tav>
                                        <p:tav tm="100000">
                                          <p:val>
                                            <p:strVal val="#ppt_y"/>
                                          </p:val>
                                        </p:tav>
                                      </p:tavLst>
                                    </p:anim>
                                  </p:childTnLst>
                                </p:cTn>
                              </p:par>
                            </p:childTnLst>
                          </p:cTn>
                        </p:par>
                        <p:par>
                          <p:cTn id="57" fill="hold">
                            <p:stCondLst>
                              <p:cond delay="4000"/>
                            </p:stCondLst>
                            <p:childTnLst>
                              <p:par>
                                <p:cTn id="58" presetID="42" presetClass="entr" presetSubtype="0" fill="hold" grpId="0" nodeType="after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1000"/>
                                        <p:tgtEl>
                                          <p:spTgt spid="33"/>
                                        </p:tgtEl>
                                      </p:cBhvr>
                                    </p:animEffect>
                                    <p:anim calcmode="lin" valueType="num">
                                      <p:cBhvr>
                                        <p:cTn id="61" dur="1000" fill="hold"/>
                                        <p:tgtEl>
                                          <p:spTgt spid="33"/>
                                        </p:tgtEl>
                                        <p:attrNameLst>
                                          <p:attrName>ppt_x</p:attrName>
                                        </p:attrNameLst>
                                      </p:cBhvr>
                                      <p:tavLst>
                                        <p:tav tm="0">
                                          <p:val>
                                            <p:strVal val="#ppt_x"/>
                                          </p:val>
                                        </p:tav>
                                        <p:tav tm="100000">
                                          <p:val>
                                            <p:strVal val="#ppt_x"/>
                                          </p:val>
                                        </p:tav>
                                      </p:tavLst>
                                    </p:anim>
                                    <p:anim calcmode="lin" valueType="num">
                                      <p:cBhvr>
                                        <p:cTn id="62" dur="1000" fill="hold"/>
                                        <p:tgtEl>
                                          <p:spTgt spid="33"/>
                                        </p:tgtEl>
                                        <p:attrNameLst>
                                          <p:attrName>ppt_y</p:attrName>
                                        </p:attrNameLst>
                                      </p:cBhvr>
                                      <p:tavLst>
                                        <p:tav tm="0">
                                          <p:val>
                                            <p:strVal val="#ppt_y+.1"/>
                                          </p:val>
                                        </p:tav>
                                        <p:tav tm="100000">
                                          <p:val>
                                            <p:strVal val="#ppt_y"/>
                                          </p:val>
                                        </p:tav>
                                      </p:tavLst>
                                    </p:anim>
                                  </p:childTnLst>
                                </p:cTn>
                              </p:par>
                            </p:childTnLst>
                          </p:cTn>
                        </p:par>
                        <p:par>
                          <p:cTn id="63" fill="hold">
                            <p:stCondLst>
                              <p:cond delay="5000"/>
                            </p:stCondLst>
                            <p:childTnLst>
                              <p:par>
                                <p:cTn id="64" presetID="2" presetClass="entr" presetSubtype="8" fill="hold" grpId="0" nodeType="afterEffect">
                                  <p:stCondLst>
                                    <p:cond delay="0"/>
                                  </p:stCondLst>
                                  <p:childTnLst>
                                    <p:set>
                                      <p:cBhvr>
                                        <p:cTn id="65" dur="1" fill="hold">
                                          <p:stCondLst>
                                            <p:cond delay="0"/>
                                          </p:stCondLst>
                                        </p:cTn>
                                        <p:tgtEl>
                                          <p:spTgt spid="39"/>
                                        </p:tgtEl>
                                        <p:attrNameLst>
                                          <p:attrName>style.visibility</p:attrName>
                                        </p:attrNameLst>
                                      </p:cBhvr>
                                      <p:to>
                                        <p:strVal val="visible"/>
                                      </p:to>
                                    </p:set>
                                    <p:anim calcmode="lin" valueType="num">
                                      <p:cBhvr additive="base">
                                        <p:cTn id="66" dur="1000" fill="hold"/>
                                        <p:tgtEl>
                                          <p:spTgt spid="39"/>
                                        </p:tgtEl>
                                        <p:attrNameLst>
                                          <p:attrName>ppt_x</p:attrName>
                                        </p:attrNameLst>
                                      </p:cBhvr>
                                      <p:tavLst>
                                        <p:tav tm="0">
                                          <p:val>
                                            <p:strVal val="0-#ppt_w/2"/>
                                          </p:val>
                                        </p:tav>
                                        <p:tav tm="100000">
                                          <p:val>
                                            <p:strVal val="#ppt_x"/>
                                          </p:val>
                                        </p:tav>
                                      </p:tavLst>
                                    </p:anim>
                                    <p:anim calcmode="lin" valueType="num">
                                      <p:cBhvr additive="base">
                                        <p:cTn id="67" dur="1000" fill="hold"/>
                                        <p:tgtEl>
                                          <p:spTgt spid="39"/>
                                        </p:tgtEl>
                                        <p:attrNameLst>
                                          <p:attrName>ppt_y</p:attrName>
                                        </p:attrNameLst>
                                      </p:cBhvr>
                                      <p:tavLst>
                                        <p:tav tm="0">
                                          <p:val>
                                            <p:strVal val="#ppt_y"/>
                                          </p:val>
                                        </p:tav>
                                        <p:tav tm="100000">
                                          <p:val>
                                            <p:strVal val="#ppt_y"/>
                                          </p:val>
                                        </p:tav>
                                      </p:tavLst>
                                    </p:anim>
                                  </p:childTnLst>
                                </p:cTn>
                              </p:par>
                            </p:childTnLst>
                          </p:cTn>
                        </p:par>
                        <p:par>
                          <p:cTn id="68" fill="hold">
                            <p:stCondLst>
                              <p:cond delay="6000"/>
                            </p:stCondLst>
                            <p:childTnLst>
                              <p:par>
                                <p:cTn id="69" presetID="6" presetClass="emph" presetSubtype="0" fill="hold" grpId="1" nodeType="afterEffect">
                                  <p:stCondLst>
                                    <p:cond delay="0"/>
                                  </p:stCondLst>
                                  <p:childTnLst>
                                    <p:animScale>
                                      <p:cBhvr>
                                        <p:cTn id="70" dur="3000" fill="hold"/>
                                        <p:tgtEl>
                                          <p:spTgt spid="3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autoUpdateAnimBg="0"/>
      <p:bldP spid="6" grpId="0" bldLvl="0"/>
      <p:bldP spid="33" grpId="0" bldLvl="0"/>
      <p:bldP spid="34" grpId="0" bldLvl="0" animBg="1"/>
      <p:bldP spid="35" grpId="0" bldLvl="0" animBg="1"/>
      <p:bldP spid="36" grpId="0" bldLvl="0" animBg="1"/>
      <p:bldP spid="37" grpId="0" bldLvl="0"/>
      <p:bldP spid="38" grpId="0" bldLvl="0"/>
      <p:bldP spid="39" grpId="0" bldLvl="0"/>
      <p:bldP spid="39"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0">
              <a:srgbClr val="682367"/>
            </a:gs>
            <a:gs pos="39000">
              <a:srgbClr val="020049"/>
            </a:gs>
          </a:gsLst>
          <a:lin ang="4200000" scaled="0"/>
        </a:gradFill>
        <a:effectLst/>
      </p:bgPr>
    </p:bg>
    <p:spTree>
      <p:nvGrpSpPr>
        <p:cNvPr id="1" name=""/>
        <p:cNvGrpSpPr/>
        <p:nvPr/>
      </p:nvGrpSpPr>
      <p:grpSpPr>
        <a:xfrm>
          <a:off x="0" y="0"/>
          <a:ext cx="0" cy="0"/>
          <a:chOff x="0" y="0"/>
          <a:chExt cx="0" cy="0"/>
        </a:xfrm>
      </p:grpSpPr>
      <p:grpSp>
        <p:nvGrpSpPr>
          <p:cNvPr id="3" name="组合 2"/>
          <p:cNvGrpSpPr/>
          <p:nvPr userDrawn="1"/>
        </p:nvGrpSpPr>
        <p:grpSpPr>
          <a:xfrm>
            <a:off x="0" y="134356"/>
            <a:ext cx="268663" cy="311139"/>
            <a:chOff x="0" y="179110"/>
            <a:chExt cx="358217" cy="414780"/>
          </a:xfrm>
          <a:solidFill>
            <a:schemeClr val="bg1"/>
          </a:solidFill>
        </p:grpSpPr>
        <p:sp>
          <p:nvSpPr>
            <p:cNvPr id="4" name="矩形 3"/>
            <p:cNvSpPr/>
            <p:nvPr/>
          </p:nvSpPr>
          <p:spPr>
            <a:xfrm>
              <a:off x="0" y="179110"/>
              <a:ext cx="226243"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sp>
          <p:nvSpPr>
            <p:cNvPr id="5" name="矩形 4"/>
            <p:cNvSpPr/>
            <p:nvPr/>
          </p:nvSpPr>
          <p:spPr>
            <a:xfrm>
              <a:off x="273470" y="179110"/>
              <a:ext cx="84747"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grpSp>
      <p:sp>
        <p:nvSpPr>
          <p:cNvPr id="2" name="标题 6"/>
          <p:cNvSpPr>
            <a:spLocks noGrp="1"/>
          </p:cNvSpPr>
          <p:nvPr/>
        </p:nvSpPr>
        <p:spPr>
          <a:xfrm>
            <a:off x="247282" y="30432"/>
            <a:ext cx="5328397" cy="519533"/>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2100" b="0" kern="1200">
                <a:gradFill>
                  <a:gsLst>
                    <a:gs pos="0">
                      <a:srgbClr val="1E5B93"/>
                    </a:gs>
                    <a:gs pos="100000">
                      <a:srgbClr val="3E1840"/>
                    </a:gs>
                  </a:gsLst>
                  <a:lin ang="0" scaled="1"/>
                </a:gradFill>
                <a:latin typeface="时尚中黑简体" panose="01010104010101010101" pitchFamily="2" charset="-122"/>
                <a:ea typeface="时尚中黑简体" panose="01010104010101010101" pitchFamily="2" charset="-122"/>
                <a:cs typeface="+mj-cs"/>
              </a:defRPr>
            </a:lvl1pPr>
          </a:lstStyle>
          <a:p>
            <a:r>
              <a:rPr lang="zh-CN" altLang="en-US"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如何实现事半功倍</a:t>
            </a:r>
          </a:p>
        </p:txBody>
      </p:sp>
      <p:sp>
        <p:nvSpPr>
          <p:cNvPr id="26" name="灯片编号占位符 25"/>
          <p:cNvSpPr>
            <a:spLocks noGrp="1"/>
          </p:cNvSpPr>
          <p:nvPr>
            <p:ph type="sldNum" sz="quarter" idx="12"/>
          </p:nvPr>
        </p:nvSpPr>
        <p:spPr>
          <a:xfrm>
            <a:off x="8594375" y="4708702"/>
            <a:ext cx="371475" cy="283882"/>
          </a:xfrm>
        </p:spPr>
        <p:txBody>
          <a:bodyPr/>
          <a:lstStyle/>
          <a:p>
            <a:fld id="{5B582246-316D-466E-A953-A97F548BBB30}" type="slidenum">
              <a:rPr lang="zh-CN" altLang="en-US" sz="1050" smtClean="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5</a:t>
            </a:fld>
            <a:endParaRPr lang="zh-CN" altLang="en-US" sz="10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grpSp>
        <p:nvGrpSpPr>
          <p:cNvPr id="35" name="组合 34"/>
          <p:cNvGrpSpPr/>
          <p:nvPr/>
        </p:nvGrpSpPr>
        <p:grpSpPr>
          <a:xfrm>
            <a:off x="1633538" y="953288"/>
            <a:ext cx="1406525" cy="2876550"/>
            <a:chOff x="1633538" y="962869"/>
            <a:chExt cx="1406525" cy="2876550"/>
          </a:xfrm>
        </p:grpSpPr>
        <p:sp>
          <p:nvSpPr>
            <p:cNvPr id="6" name="MH_Other_1"/>
            <p:cNvSpPr/>
            <p:nvPr/>
          </p:nvSpPr>
          <p:spPr>
            <a:xfrm rot="2576247" flipH="1">
              <a:off x="2606675" y="2786906"/>
              <a:ext cx="433388" cy="395288"/>
            </a:xfrm>
            <a:custGeom>
              <a:avLst/>
              <a:gdLst>
                <a:gd name="connsiteX0" fmla="*/ 366385 w 366385"/>
                <a:gd name="connsiteY0" fmla="*/ 0 h 335034"/>
                <a:gd name="connsiteX1" fmla="*/ 337846 w 366385"/>
                <a:gd name="connsiteY1" fmla="*/ 76876 h 335034"/>
                <a:gd name="connsiteX2" fmla="*/ 288879 w 366385"/>
                <a:gd name="connsiteY2" fmla="*/ 288098 h 335034"/>
                <a:gd name="connsiteX3" fmla="*/ 284108 w 366385"/>
                <a:gd name="connsiteY3" fmla="*/ 335034 h 335034"/>
                <a:gd name="connsiteX4" fmla="*/ 0 w 366385"/>
                <a:gd name="connsiteY4" fmla="*/ 300575 h 335034"/>
                <a:gd name="connsiteX5" fmla="*/ 230794 w 366385"/>
                <a:gd name="connsiteY5" fmla="*/ 0 h 3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385" h="335034">
                  <a:moveTo>
                    <a:pt x="366385" y="0"/>
                  </a:moveTo>
                  <a:lnTo>
                    <a:pt x="337846" y="76876"/>
                  </a:lnTo>
                  <a:cubicBezTo>
                    <a:pt x="315480" y="146083"/>
                    <a:pt x="299168" y="216762"/>
                    <a:pt x="288879" y="288098"/>
                  </a:cubicBezTo>
                  <a:lnTo>
                    <a:pt x="284108" y="335034"/>
                  </a:lnTo>
                  <a:lnTo>
                    <a:pt x="0" y="300575"/>
                  </a:lnTo>
                  <a:lnTo>
                    <a:pt x="230794" y="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5000"/>
            </a:bodyPr>
            <a:lstStyle/>
            <a:p>
              <a:pPr algn="ctr">
                <a:defRPr/>
              </a:pPr>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Arial" panose="020B0604020202020204" pitchFamily="34" charset="0"/>
                <a:ea typeface="微软雅黑" panose="020B0503020204020204" charset="-122"/>
              </a:endParaRPr>
            </a:p>
          </p:txBody>
        </p:sp>
        <p:sp>
          <p:nvSpPr>
            <p:cNvPr id="7" name="MH_Other_2"/>
            <p:cNvSpPr/>
            <p:nvPr/>
          </p:nvSpPr>
          <p:spPr>
            <a:xfrm rot="19023753">
              <a:off x="1633538" y="2786906"/>
              <a:ext cx="433387" cy="395288"/>
            </a:xfrm>
            <a:custGeom>
              <a:avLst/>
              <a:gdLst>
                <a:gd name="connsiteX0" fmla="*/ 366385 w 366385"/>
                <a:gd name="connsiteY0" fmla="*/ 0 h 335034"/>
                <a:gd name="connsiteX1" fmla="*/ 337846 w 366385"/>
                <a:gd name="connsiteY1" fmla="*/ 76876 h 335034"/>
                <a:gd name="connsiteX2" fmla="*/ 288879 w 366385"/>
                <a:gd name="connsiteY2" fmla="*/ 288098 h 335034"/>
                <a:gd name="connsiteX3" fmla="*/ 284108 w 366385"/>
                <a:gd name="connsiteY3" fmla="*/ 335034 h 335034"/>
                <a:gd name="connsiteX4" fmla="*/ 0 w 366385"/>
                <a:gd name="connsiteY4" fmla="*/ 300575 h 335034"/>
                <a:gd name="connsiteX5" fmla="*/ 230794 w 366385"/>
                <a:gd name="connsiteY5" fmla="*/ 0 h 3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385" h="335034">
                  <a:moveTo>
                    <a:pt x="366385" y="0"/>
                  </a:moveTo>
                  <a:lnTo>
                    <a:pt x="337846" y="76876"/>
                  </a:lnTo>
                  <a:cubicBezTo>
                    <a:pt x="315480" y="146083"/>
                    <a:pt x="299168" y="216762"/>
                    <a:pt x="288879" y="288098"/>
                  </a:cubicBezTo>
                  <a:lnTo>
                    <a:pt x="284108" y="335034"/>
                  </a:lnTo>
                  <a:lnTo>
                    <a:pt x="0" y="300575"/>
                  </a:lnTo>
                  <a:lnTo>
                    <a:pt x="230794" y="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5000"/>
            </a:bodyPr>
            <a:lstStyle/>
            <a:p>
              <a:pPr algn="ctr">
                <a:defRPr/>
              </a:pPr>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Arial" panose="020B0604020202020204" pitchFamily="34" charset="0"/>
                <a:ea typeface="微软雅黑" panose="020B0503020204020204" charset="-122"/>
              </a:endParaRPr>
            </a:p>
          </p:txBody>
        </p:sp>
        <p:sp>
          <p:nvSpPr>
            <p:cNvPr id="8" name="MH_Other_3"/>
            <p:cNvSpPr/>
            <p:nvPr/>
          </p:nvSpPr>
          <p:spPr>
            <a:xfrm>
              <a:off x="2036763" y="962869"/>
              <a:ext cx="600075" cy="450850"/>
            </a:xfrm>
            <a:custGeom>
              <a:avLst/>
              <a:gdLst>
                <a:gd name="connsiteX0" fmla="*/ 253462 w 506925"/>
                <a:gd name="connsiteY0" fmla="*/ 0 h 380829"/>
                <a:gd name="connsiteX1" fmla="*/ 360131 w 506925"/>
                <a:gd name="connsiteY1" fmla="*/ 88010 h 380829"/>
                <a:gd name="connsiteX2" fmla="*/ 442971 w 506925"/>
                <a:gd name="connsiteY2" fmla="*/ 179157 h 380829"/>
                <a:gd name="connsiteX3" fmla="*/ 506925 w 506925"/>
                <a:gd name="connsiteY3" fmla="*/ 264681 h 380829"/>
                <a:gd name="connsiteX4" fmla="*/ 492936 w 506925"/>
                <a:gd name="connsiteY4" fmla="*/ 281636 h 380829"/>
                <a:gd name="connsiteX5" fmla="*/ 253462 w 506925"/>
                <a:gd name="connsiteY5" fmla="*/ 380829 h 380829"/>
                <a:gd name="connsiteX6" fmla="*/ 13988 w 506925"/>
                <a:gd name="connsiteY6" fmla="*/ 281636 h 380829"/>
                <a:gd name="connsiteX7" fmla="*/ 0 w 506925"/>
                <a:gd name="connsiteY7" fmla="*/ 264682 h 380829"/>
                <a:gd name="connsiteX8" fmla="*/ 63954 w 506925"/>
                <a:gd name="connsiteY8" fmla="*/ 179157 h 380829"/>
                <a:gd name="connsiteX9" fmla="*/ 146794 w 506925"/>
                <a:gd name="connsiteY9" fmla="*/ 88010 h 38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6925" h="380829">
                  <a:moveTo>
                    <a:pt x="253462" y="0"/>
                  </a:moveTo>
                  <a:lnTo>
                    <a:pt x="360131" y="88010"/>
                  </a:lnTo>
                  <a:cubicBezTo>
                    <a:pt x="389165" y="117044"/>
                    <a:pt x="416814" y="147462"/>
                    <a:pt x="442971" y="179157"/>
                  </a:cubicBezTo>
                  <a:lnTo>
                    <a:pt x="506925" y="264681"/>
                  </a:lnTo>
                  <a:lnTo>
                    <a:pt x="492936" y="281636"/>
                  </a:lnTo>
                  <a:cubicBezTo>
                    <a:pt x="431650" y="342923"/>
                    <a:pt x="346983" y="380829"/>
                    <a:pt x="253462" y="380829"/>
                  </a:cubicBezTo>
                  <a:cubicBezTo>
                    <a:pt x="159942" y="380829"/>
                    <a:pt x="75275" y="342923"/>
                    <a:pt x="13988" y="281636"/>
                  </a:cubicBezTo>
                  <a:lnTo>
                    <a:pt x="0" y="264682"/>
                  </a:lnTo>
                  <a:lnTo>
                    <a:pt x="63954" y="179157"/>
                  </a:lnTo>
                  <a:cubicBezTo>
                    <a:pt x="90111" y="147462"/>
                    <a:pt x="117761" y="117044"/>
                    <a:pt x="146794" y="8801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en-US" altLang="zh-CN"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Arial" panose="020B0604020202020204" pitchFamily="34" charset="0"/>
                  <a:ea typeface="微软雅黑" panose="020B0503020204020204" charset="-122"/>
                </a:rPr>
                <a:t>A</a:t>
              </a:r>
            </a:p>
          </p:txBody>
        </p:sp>
        <p:sp>
          <p:nvSpPr>
            <p:cNvPr id="9" name="MH_SubTitle_1"/>
            <p:cNvSpPr/>
            <p:nvPr/>
          </p:nvSpPr>
          <p:spPr>
            <a:xfrm>
              <a:off x="1765300" y="1275606"/>
              <a:ext cx="1141413" cy="1871663"/>
            </a:xfrm>
            <a:custGeom>
              <a:avLst/>
              <a:gdLst>
                <a:gd name="connsiteX0" fmla="*/ 736063 w 965199"/>
                <a:gd name="connsiteY0" fmla="*/ 0 h 1582148"/>
                <a:gd name="connsiteX1" fmla="*/ 745997 w 965199"/>
                <a:gd name="connsiteY1" fmla="*/ 13285 h 1582148"/>
                <a:gd name="connsiteX2" fmla="*/ 965199 w 965199"/>
                <a:gd name="connsiteY2" fmla="*/ 730905 h 1582148"/>
                <a:gd name="connsiteX3" fmla="*/ 672109 w 965199"/>
                <a:gd name="connsiteY3" fmla="*/ 1547336 h 1582148"/>
                <a:gd name="connsiteX4" fmla="*/ 640470 w 965199"/>
                <a:gd name="connsiteY4" fmla="*/ 1582148 h 1582148"/>
                <a:gd name="connsiteX5" fmla="*/ 630901 w 965199"/>
                <a:gd name="connsiteY5" fmla="*/ 1576954 h 1582148"/>
                <a:gd name="connsiteX6" fmla="*/ 482599 w 965199"/>
                <a:gd name="connsiteY6" fmla="*/ 1547013 h 1582148"/>
                <a:gd name="connsiteX7" fmla="*/ 334297 w 965199"/>
                <a:gd name="connsiteY7" fmla="*/ 1576954 h 1582148"/>
                <a:gd name="connsiteX8" fmla="*/ 324730 w 965199"/>
                <a:gd name="connsiteY8" fmla="*/ 1582147 h 1582148"/>
                <a:gd name="connsiteX9" fmla="*/ 293092 w 965199"/>
                <a:gd name="connsiteY9" fmla="*/ 1547336 h 1582148"/>
                <a:gd name="connsiteX10" fmla="*/ 0 w 965199"/>
                <a:gd name="connsiteY10" fmla="*/ 730905 h 1582148"/>
                <a:gd name="connsiteX11" fmla="*/ 219204 w 965199"/>
                <a:gd name="connsiteY11" fmla="*/ 13285 h 1582148"/>
                <a:gd name="connsiteX12" fmla="*/ 229138 w 965199"/>
                <a:gd name="connsiteY12" fmla="*/ 1 h 1582148"/>
                <a:gd name="connsiteX13" fmla="*/ 243126 w 965199"/>
                <a:gd name="connsiteY13" fmla="*/ 16955 h 1582148"/>
                <a:gd name="connsiteX14" fmla="*/ 482600 w 965199"/>
                <a:gd name="connsiteY14" fmla="*/ 116148 h 1582148"/>
                <a:gd name="connsiteX15" fmla="*/ 722074 w 965199"/>
                <a:gd name="connsiteY15" fmla="*/ 16955 h 15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5199" h="1582148">
                  <a:moveTo>
                    <a:pt x="736063" y="0"/>
                  </a:moveTo>
                  <a:lnTo>
                    <a:pt x="745997" y="13285"/>
                  </a:lnTo>
                  <a:cubicBezTo>
                    <a:pt x="884390" y="218134"/>
                    <a:pt x="965199" y="465083"/>
                    <a:pt x="965199" y="730905"/>
                  </a:cubicBezTo>
                  <a:cubicBezTo>
                    <a:pt x="965199" y="1041033"/>
                    <a:pt x="855208" y="1325469"/>
                    <a:pt x="672109" y="1547336"/>
                  </a:cubicBezTo>
                  <a:lnTo>
                    <a:pt x="640470" y="1582148"/>
                  </a:lnTo>
                  <a:lnTo>
                    <a:pt x="630901" y="1576954"/>
                  </a:lnTo>
                  <a:cubicBezTo>
                    <a:pt x="585319" y="1557674"/>
                    <a:pt x="535204" y="1547013"/>
                    <a:pt x="482599" y="1547013"/>
                  </a:cubicBezTo>
                  <a:cubicBezTo>
                    <a:pt x="429994" y="1547013"/>
                    <a:pt x="379879" y="1557674"/>
                    <a:pt x="334297" y="1576954"/>
                  </a:cubicBezTo>
                  <a:lnTo>
                    <a:pt x="324730" y="1582147"/>
                  </a:lnTo>
                  <a:lnTo>
                    <a:pt x="293092" y="1547336"/>
                  </a:lnTo>
                  <a:cubicBezTo>
                    <a:pt x="109991" y="1325469"/>
                    <a:pt x="0" y="1041033"/>
                    <a:pt x="0" y="730905"/>
                  </a:cubicBezTo>
                  <a:cubicBezTo>
                    <a:pt x="0" y="465083"/>
                    <a:pt x="80810" y="218134"/>
                    <a:pt x="219204" y="13285"/>
                  </a:cubicBezTo>
                  <a:lnTo>
                    <a:pt x="229138" y="1"/>
                  </a:lnTo>
                  <a:lnTo>
                    <a:pt x="243126" y="16955"/>
                  </a:lnTo>
                  <a:cubicBezTo>
                    <a:pt x="304413" y="78242"/>
                    <a:pt x="389080" y="116148"/>
                    <a:pt x="482600" y="116148"/>
                  </a:cubicBezTo>
                  <a:cubicBezTo>
                    <a:pt x="576121" y="116148"/>
                    <a:pt x="660787" y="78242"/>
                    <a:pt x="722074" y="16955"/>
                  </a:cubicBez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Arial" panose="020B0604020202020204" pitchFamily="34" charset="0"/>
                  <a:ea typeface="微软雅黑" panose="020B0503020204020204" charset="-122"/>
                </a:rPr>
                <a:t>明确工作效果</a:t>
              </a:r>
              <a:endParaRPr lang="en-US" altLang="zh-CN"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Arial" panose="020B0604020202020204" pitchFamily="34" charset="0"/>
                <a:ea typeface="微软雅黑" panose="020B0503020204020204" charset="-122"/>
              </a:endParaRPr>
            </a:p>
          </p:txBody>
        </p:sp>
        <p:cxnSp>
          <p:nvCxnSpPr>
            <p:cNvPr id="11" name="MH_Other_4"/>
            <p:cNvCxnSpPr/>
            <p:nvPr/>
          </p:nvCxnSpPr>
          <p:spPr>
            <a:xfrm>
              <a:off x="2222500" y="3147269"/>
              <a:ext cx="0" cy="4619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MH_Other_5"/>
            <p:cNvCxnSpPr/>
            <p:nvPr/>
          </p:nvCxnSpPr>
          <p:spPr>
            <a:xfrm>
              <a:off x="2336800" y="3377456"/>
              <a:ext cx="0" cy="4619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MH_Other_6"/>
            <p:cNvCxnSpPr/>
            <p:nvPr/>
          </p:nvCxnSpPr>
          <p:spPr>
            <a:xfrm>
              <a:off x="2449513" y="3147269"/>
              <a:ext cx="0" cy="5921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6" name="组合 35"/>
          <p:cNvGrpSpPr/>
          <p:nvPr/>
        </p:nvGrpSpPr>
        <p:grpSpPr>
          <a:xfrm>
            <a:off x="3614738" y="919422"/>
            <a:ext cx="1406525" cy="2776537"/>
            <a:chOff x="3614738" y="929002"/>
            <a:chExt cx="1406525" cy="2776537"/>
          </a:xfrm>
        </p:grpSpPr>
        <p:sp>
          <p:nvSpPr>
            <p:cNvPr id="14" name="MH_Other_1"/>
            <p:cNvSpPr/>
            <p:nvPr/>
          </p:nvSpPr>
          <p:spPr>
            <a:xfrm rot="2576247" flipH="1">
              <a:off x="4587875" y="2753039"/>
              <a:ext cx="433388" cy="395288"/>
            </a:xfrm>
            <a:custGeom>
              <a:avLst/>
              <a:gdLst>
                <a:gd name="connsiteX0" fmla="*/ 366385 w 366385"/>
                <a:gd name="connsiteY0" fmla="*/ 0 h 335034"/>
                <a:gd name="connsiteX1" fmla="*/ 337846 w 366385"/>
                <a:gd name="connsiteY1" fmla="*/ 76876 h 335034"/>
                <a:gd name="connsiteX2" fmla="*/ 288879 w 366385"/>
                <a:gd name="connsiteY2" fmla="*/ 288098 h 335034"/>
                <a:gd name="connsiteX3" fmla="*/ 284108 w 366385"/>
                <a:gd name="connsiteY3" fmla="*/ 335034 h 335034"/>
                <a:gd name="connsiteX4" fmla="*/ 0 w 366385"/>
                <a:gd name="connsiteY4" fmla="*/ 300575 h 335034"/>
                <a:gd name="connsiteX5" fmla="*/ 230794 w 366385"/>
                <a:gd name="connsiteY5" fmla="*/ 0 h 3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385" h="335034">
                  <a:moveTo>
                    <a:pt x="366385" y="0"/>
                  </a:moveTo>
                  <a:lnTo>
                    <a:pt x="337846" y="76876"/>
                  </a:lnTo>
                  <a:cubicBezTo>
                    <a:pt x="315480" y="146083"/>
                    <a:pt x="299168" y="216762"/>
                    <a:pt x="288879" y="288098"/>
                  </a:cubicBezTo>
                  <a:lnTo>
                    <a:pt x="284108" y="335034"/>
                  </a:lnTo>
                  <a:lnTo>
                    <a:pt x="0" y="300575"/>
                  </a:lnTo>
                  <a:lnTo>
                    <a:pt x="230794" y="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5000"/>
            </a:bodyPr>
            <a:lstStyle/>
            <a:p>
              <a:pPr algn="ctr">
                <a:defRPr/>
              </a:pPr>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Arial" panose="020B0604020202020204" pitchFamily="34" charset="0"/>
                <a:ea typeface="微软雅黑" panose="020B0503020204020204" charset="-122"/>
              </a:endParaRPr>
            </a:p>
          </p:txBody>
        </p:sp>
        <p:sp>
          <p:nvSpPr>
            <p:cNvPr id="24" name="MH_Other_2"/>
            <p:cNvSpPr/>
            <p:nvPr/>
          </p:nvSpPr>
          <p:spPr>
            <a:xfrm rot="19023753">
              <a:off x="3614738" y="2753039"/>
              <a:ext cx="433387" cy="395288"/>
            </a:xfrm>
            <a:custGeom>
              <a:avLst/>
              <a:gdLst>
                <a:gd name="connsiteX0" fmla="*/ 366385 w 366385"/>
                <a:gd name="connsiteY0" fmla="*/ 0 h 335034"/>
                <a:gd name="connsiteX1" fmla="*/ 337846 w 366385"/>
                <a:gd name="connsiteY1" fmla="*/ 76876 h 335034"/>
                <a:gd name="connsiteX2" fmla="*/ 288879 w 366385"/>
                <a:gd name="connsiteY2" fmla="*/ 288098 h 335034"/>
                <a:gd name="connsiteX3" fmla="*/ 284108 w 366385"/>
                <a:gd name="connsiteY3" fmla="*/ 335034 h 335034"/>
                <a:gd name="connsiteX4" fmla="*/ 0 w 366385"/>
                <a:gd name="connsiteY4" fmla="*/ 300575 h 335034"/>
                <a:gd name="connsiteX5" fmla="*/ 230794 w 366385"/>
                <a:gd name="connsiteY5" fmla="*/ 0 h 3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385" h="335034">
                  <a:moveTo>
                    <a:pt x="366385" y="0"/>
                  </a:moveTo>
                  <a:lnTo>
                    <a:pt x="337846" y="76876"/>
                  </a:lnTo>
                  <a:cubicBezTo>
                    <a:pt x="315480" y="146083"/>
                    <a:pt x="299168" y="216762"/>
                    <a:pt x="288879" y="288098"/>
                  </a:cubicBezTo>
                  <a:lnTo>
                    <a:pt x="284108" y="335034"/>
                  </a:lnTo>
                  <a:lnTo>
                    <a:pt x="0" y="300575"/>
                  </a:lnTo>
                  <a:lnTo>
                    <a:pt x="230794" y="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5000"/>
            </a:bodyPr>
            <a:lstStyle/>
            <a:p>
              <a:pPr algn="ctr">
                <a:defRPr/>
              </a:pPr>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Arial" panose="020B0604020202020204" pitchFamily="34" charset="0"/>
                <a:ea typeface="微软雅黑" panose="020B0503020204020204" charset="-122"/>
              </a:endParaRPr>
            </a:p>
          </p:txBody>
        </p:sp>
        <p:sp>
          <p:nvSpPr>
            <p:cNvPr id="25" name="MH_Other_3"/>
            <p:cNvSpPr/>
            <p:nvPr/>
          </p:nvSpPr>
          <p:spPr>
            <a:xfrm>
              <a:off x="4017963" y="929002"/>
              <a:ext cx="600075" cy="450850"/>
            </a:xfrm>
            <a:custGeom>
              <a:avLst/>
              <a:gdLst>
                <a:gd name="connsiteX0" fmla="*/ 253462 w 506925"/>
                <a:gd name="connsiteY0" fmla="*/ 0 h 380829"/>
                <a:gd name="connsiteX1" fmla="*/ 360131 w 506925"/>
                <a:gd name="connsiteY1" fmla="*/ 88010 h 380829"/>
                <a:gd name="connsiteX2" fmla="*/ 442971 w 506925"/>
                <a:gd name="connsiteY2" fmla="*/ 179157 h 380829"/>
                <a:gd name="connsiteX3" fmla="*/ 506925 w 506925"/>
                <a:gd name="connsiteY3" fmla="*/ 264681 h 380829"/>
                <a:gd name="connsiteX4" fmla="*/ 492936 w 506925"/>
                <a:gd name="connsiteY4" fmla="*/ 281636 h 380829"/>
                <a:gd name="connsiteX5" fmla="*/ 253462 w 506925"/>
                <a:gd name="connsiteY5" fmla="*/ 380829 h 380829"/>
                <a:gd name="connsiteX6" fmla="*/ 13988 w 506925"/>
                <a:gd name="connsiteY6" fmla="*/ 281636 h 380829"/>
                <a:gd name="connsiteX7" fmla="*/ 0 w 506925"/>
                <a:gd name="connsiteY7" fmla="*/ 264682 h 380829"/>
                <a:gd name="connsiteX8" fmla="*/ 63954 w 506925"/>
                <a:gd name="connsiteY8" fmla="*/ 179157 h 380829"/>
                <a:gd name="connsiteX9" fmla="*/ 146794 w 506925"/>
                <a:gd name="connsiteY9" fmla="*/ 88010 h 38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6925" h="380829">
                  <a:moveTo>
                    <a:pt x="253462" y="0"/>
                  </a:moveTo>
                  <a:lnTo>
                    <a:pt x="360131" y="88010"/>
                  </a:lnTo>
                  <a:cubicBezTo>
                    <a:pt x="389165" y="117044"/>
                    <a:pt x="416814" y="147462"/>
                    <a:pt x="442971" y="179157"/>
                  </a:cubicBezTo>
                  <a:lnTo>
                    <a:pt x="506925" y="264681"/>
                  </a:lnTo>
                  <a:lnTo>
                    <a:pt x="492936" y="281636"/>
                  </a:lnTo>
                  <a:cubicBezTo>
                    <a:pt x="431650" y="342923"/>
                    <a:pt x="346983" y="380829"/>
                    <a:pt x="253462" y="380829"/>
                  </a:cubicBezTo>
                  <a:cubicBezTo>
                    <a:pt x="159942" y="380829"/>
                    <a:pt x="75275" y="342923"/>
                    <a:pt x="13988" y="281636"/>
                  </a:cubicBezTo>
                  <a:lnTo>
                    <a:pt x="0" y="264682"/>
                  </a:lnTo>
                  <a:lnTo>
                    <a:pt x="63954" y="179157"/>
                  </a:lnTo>
                  <a:cubicBezTo>
                    <a:pt x="90111" y="147462"/>
                    <a:pt x="117761" y="117044"/>
                    <a:pt x="146794" y="8801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en-US" altLang="zh-CN"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Arial" panose="020B0604020202020204" pitchFamily="34" charset="0"/>
                  <a:ea typeface="微软雅黑" panose="020B0503020204020204" charset="-122"/>
                </a:rPr>
                <a:t>B</a:t>
              </a:r>
            </a:p>
          </p:txBody>
        </p:sp>
        <p:sp>
          <p:nvSpPr>
            <p:cNvPr id="15" name="MH_SubTitle_1"/>
            <p:cNvSpPr/>
            <p:nvPr/>
          </p:nvSpPr>
          <p:spPr>
            <a:xfrm>
              <a:off x="3746500" y="1241739"/>
              <a:ext cx="1141413" cy="1871663"/>
            </a:xfrm>
            <a:custGeom>
              <a:avLst/>
              <a:gdLst>
                <a:gd name="connsiteX0" fmla="*/ 736063 w 965199"/>
                <a:gd name="connsiteY0" fmla="*/ 0 h 1582148"/>
                <a:gd name="connsiteX1" fmla="*/ 745997 w 965199"/>
                <a:gd name="connsiteY1" fmla="*/ 13285 h 1582148"/>
                <a:gd name="connsiteX2" fmla="*/ 965199 w 965199"/>
                <a:gd name="connsiteY2" fmla="*/ 730905 h 1582148"/>
                <a:gd name="connsiteX3" fmla="*/ 672109 w 965199"/>
                <a:gd name="connsiteY3" fmla="*/ 1547336 h 1582148"/>
                <a:gd name="connsiteX4" fmla="*/ 640470 w 965199"/>
                <a:gd name="connsiteY4" fmla="*/ 1582148 h 1582148"/>
                <a:gd name="connsiteX5" fmla="*/ 630901 w 965199"/>
                <a:gd name="connsiteY5" fmla="*/ 1576954 h 1582148"/>
                <a:gd name="connsiteX6" fmla="*/ 482599 w 965199"/>
                <a:gd name="connsiteY6" fmla="*/ 1547013 h 1582148"/>
                <a:gd name="connsiteX7" fmla="*/ 334297 w 965199"/>
                <a:gd name="connsiteY7" fmla="*/ 1576954 h 1582148"/>
                <a:gd name="connsiteX8" fmla="*/ 324730 w 965199"/>
                <a:gd name="connsiteY8" fmla="*/ 1582147 h 1582148"/>
                <a:gd name="connsiteX9" fmla="*/ 293092 w 965199"/>
                <a:gd name="connsiteY9" fmla="*/ 1547336 h 1582148"/>
                <a:gd name="connsiteX10" fmla="*/ 0 w 965199"/>
                <a:gd name="connsiteY10" fmla="*/ 730905 h 1582148"/>
                <a:gd name="connsiteX11" fmla="*/ 219204 w 965199"/>
                <a:gd name="connsiteY11" fmla="*/ 13285 h 1582148"/>
                <a:gd name="connsiteX12" fmla="*/ 229138 w 965199"/>
                <a:gd name="connsiteY12" fmla="*/ 1 h 1582148"/>
                <a:gd name="connsiteX13" fmla="*/ 243126 w 965199"/>
                <a:gd name="connsiteY13" fmla="*/ 16955 h 1582148"/>
                <a:gd name="connsiteX14" fmla="*/ 482600 w 965199"/>
                <a:gd name="connsiteY14" fmla="*/ 116148 h 1582148"/>
                <a:gd name="connsiteX15" fmla="*/ 722074 w 965199"/>
                <a:gd name="connsiteY15" fmla="*/ 16955 h 15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5199" h="1582148">
                  <a:moveTo>
                    <a:pt x="736063" y="0"/>
                  </a:moveTo>
                  <a:lnTo>
                    <a:pt x="745997" y="13285"/>
                  </a:lnTo>
                  <a:cubicBezTo>
                    <a:pt x="884390" y="218134"/>
                    <a:pt x="965199" y="465083"/>
                    <a:pt x="965199" y="730905"/>
                  </a:cubicBezTo>
                  <a:cubicBezTo>
                    <a:pt x="965199" y="1041033"/>
                    <a:pt x="855208" y="1325469"/>
                    <a:pt x="672109" y="1547336"/>
                  </a:cubicBezTo>
                  <a:lnTo>
                    <a:pt x="640470" y="1582148"/>
                  </a:lnTo>
                  <a:lnTo>
                    <a:pt x="630901" y="1576954"/>
                  </a:lnTo>
                  <a:cubicBezTo>
                    <a:pt x="585319" y="1557674"/>
                    <a:pt x="535204" y="1547013"/>
                    <a:pt x="482599" y="1547013"/>
                  </a:cubicBezTo>
                  <a:cubicBezTo>
                    <a:pt x="429994" y="1547013"/>
                    <a:pt x="379879" y="1557674"/>
                    <a:pt x="334297" y="1576954"/>
                  </a:cubicBezTo>
                  <a:lnTo>
                    <a:pt x="324730" y="1582147"/>
                  </a:lnTo>
                  <a:lnTo>
                    <a:pt x="293092" y="1547336"/>
                  </a:lnTo>
                  <a:cubicBezTo>
                    <a:pt x="109991" y="1325469"/>
                    <a:pt x="0" y="1041033"/>
                    <a:pt x="0" y="730905"/>
                  </a:cubicBezTo>
                  <a:cubicBezTo>
                    <a:pt x="0" y="465083"/>
                    <a:pt x="80810" y="218134"/>
                    <a:pt x="219204" y="13285"/>
                  </a:cubicBezTo>
                  <a:lnTo>
                    <a:pt x="229138" y="1"/>
                  </a:lnTo>
                  <a:lnTo>
                    <a:pt x="243126" y="16955"/>
                  </a:lnTo>
                  <a:cubicBezTo>
                    <a:pt x="304413" y="78242"/>
                    <a:pt x="389080" y="116148"/>
                    <a:pt x="482600" y="116148"/>
                  </a:cubicBezTo>
                  <a:cubicBezTo>
                    <a:pt x="576121" y="116148"/>
                    <a:pt x="660787" y="78242"/>
                    <a:pt x="722074" y="16955"/>
                  </a:cubicBez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Arial" panose="020B0604020202020204" pitchFamily="34" charset="0"/>
                  <a:ea typeface="微软雅黑" panose="020B0503020204020204" charset="-122"/>
                </a:rPr>
                <a:t>把握价值创造关键环节</a:t>
              </a:r>
              <a:endParaRPr lang="en-US" altLang="zh-CN"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Arial" panose="020B0604020202020204" pitchFamily="34" charset="0"/>
                <a:ea typeface="微软雅黑" panose="020B0503020204020204" charset="-122"/>
              </a:endParaRPr>
            </a:p>
          </p:txBody>
        </p:sp>
        <p:cxnSp>
          <p:nvCxnSpPr>
            <p:cNvPr id="27" name="MH_Other_4"/>
            <p:cNvCxnSpPr/>
            <p:nvPr/>
          </p:nvCxnSpPr>
          <p:spPr>
            <a:xfrm>
              <a:off x="4203700" y="3113402"/>
              <a:ext cx="0" cy="4619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MH_Other_6"/>
            <p:cNvCxnSpPr/>
            <p:nvPr/>
          </p:nvCxnSpPr>
          <p:spPr>
            <a:xfrm>
              <a:off x="4430713" y="3113402"/>
              <a:ext cx="0" cy="5921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文本框 8"/>
          <p:cNvSpPr txBox="1"/>
          <p:nvPr/>
        </p:nvSpPr>
        <p:spPr>
          <a:xfrm>
            <a:off x="1254022" y="3826978"/>
            <a:ext cx="2163967" cy="82291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400" b="1"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明确工作效果可以</a:t>
            </a:r>
            <a:r>
              <a:rPr lang="zh-CN" altLang="en-US" sz="1400" b="1" dirty="0">
                <a:solidFill>
                  <a:srgbClr val="FFC000"/>
                </a:solidFill>
                <a:latin typeface="微软雅黑" panose="020B0503020204020204" charset="-122"/>
                <a:ea typeface="微软雅黑" panose="020B0503020204020204" charset="-122"/>
              </a:rPr>
              <a:t>避免方向迷失以及反复返工</a:t>
            </a:r>
            <a:r>
              <a:rPr lang="zh-CN" altLang="en-US" sz="1400" b="1"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等情况，同时</a:t>
            </a:r>
            <a:r>
              <a:rPr lang="zh-CN" altLang="en-US" sz="1400" b="1" dirty="0">
                <a:solidFill>
                  <a:srgbClr val="FFC000"/>
                </a:solidFill>
                <a:latin typeface="微软雅黑" panose="020B0503020204020204" charset="-122"/>
                <a:ea typeface="微软雅黑" panose="020B0503020204020204" charset="-122"/>
              </a:rPr>
              <a:t>倍增效果</a:t>
            </a:r>
            <a:endParaRPr lang="en-US" altLang="zh-CN" sz="1400" b="1" dirty="0">
              <a:solidFill>
                <a:srgbClr val="FFC000"/>
              </a:solidFill>
              <a:latin typeface="微软雅黑" panose="020B0503020204020204" charset="-122"/>
              <a:ea typeface="微软雅黑" panose="020B0503020204020204" charset="-122"/>
            </a:endParaRPr>
          </a:p>
        </p:txBody>
      </p:sp>
      <p:sp>
        <p:nvSpPr>
          <p:cNvPr id="39" name="文本框 8"/>
          <p:cNvSpPr txBox="1"/>
          <p:nvPr/>
        </p:nvSpPr>
        <p:spPr>
          <a:xfrm>
            <a:off x="3413022" y="3835445"/>
            <a:ext cx="2163967" cy="822918"/>
          </a:xfrm>
          <a:prstGeom prst="rect">
            <a:avLst/>
          </a:prstGeom>
          <a:noFill/>
        </p:spPr>
        <p:txBody>
          <a:bodyPr wrap="square" lIns="68580" tIns="34290" rIns="68580" bIns="34290" rtlCol="0">
            <a:spAutoFit/>
          </a:bodyPr>
          <a:lstStyle>
            <a:defPPr>
              <a:defRPr lang="zh-CN"/>
            </a:defPPr>
            <a:lvl1pPr algn="ctr">
              <a:lnSpc>
                <a:spcPct val="120000"/>
              </a:lnSpc>
              <a:defRPr sz="1400" b="1">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t>把握价值创造关键环节可以</a:t>
            </a:r>
            <a:r>
              <a:rPr lang="zh-CN" altLang="en-US" dirty="0">
                <a:solidFill>
                  <a:srgbClr val="FFC000"/>
                </a:solidFill>
              </a:rPr>
              <a:t>避免陷入事务性工作</a:t>
            </a:r>
            <a:r>
              <a:rPr lang="zh-CN" altLang="en-US" dirty="0"/>
              <a:t>，让</a:t>
            </a:r>
            <a:r>
              <a:rPr lang="zh-CN" altLang="en-US" dirty="0">
                <a:solidFill>
                  <a:srgbClr val="FFC000"/>
                </a:solidFill>
              </a:rPr>
              <a:t>有限资源创造最大价值</a:t>
            </a:r>
          </a:p>
        </p:txBody>
      </p:sp>
      <p:grpSp>
        <p:nvGrpSpPr>
          <p:cNvPr id="55" name="组合 54"/>
          <p:cNvGrpSpPr/>
          <p:nvPr/>
        </p:nvGrpSpPr>
        <p:grpSpPr>
          <a:xfrm>
            <a:off x="6020008" y="959178"/>
            <a:ext cx="1406525" cy="2776537"/>
            <a:chOff x="3614738" y="929002"/>
            <a:chExt cx="1406525" cy="2776537"/>
          </a:xfrm>
        </p:grpSpPr>
        <p:sp>
          <p:nvSpPr>
            <p:cNvPr id="56" name="MH_Other_1"/>
            <p:cNvSpPr/>
            <p:nvPr/>
          </p:nvSpPr>
          <p:spPr>
            <a:xfrm rot="2576247" flipH="1">
              <a:off x="4587875" y="2753039"/>
              <a:ext cx="433388" cy="395288"/>
            </a:xfrm>
            <a:custGeom>
              <a:avLst/>
              <a:gdLst>
                <a:gd name="connsiteX0" fmla="*/ 366385 w 366385"/>
                <a:gd name="connsiteY0" fmla="*/ 0 h 335034"/>
                <a:gd name="connsiteX1" fmla="*/ 337846 w 366385"/>
                <a:gd name="connsiteY1" fmla="*/ 76876 h 335034"/>
                <a:gd name="connsiteX2" fmla="*/ 288879 w 366385"/>
                <a:gd name="connsiteY2" fmla="*/ 288098 h 335034"/>
                <a:gd name="connsiteX3" fmla="*/ 284108 w 366385"/>
                <a:gd name="connsiteY3" fmla="*/ 335034 h 335034"/>
                <a:gd name="connsiteX4" fmla="*/ 0 w 366385"/>
                <a:gd name="connsiteY4" fmla="*/ 300575 h 335034"/>
                <a:gd name="connsiteX5" fmla="*/ 230794 w 366385"/>
                <a:gd name="connsiteY5" fmla="*/ 0 h 3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385" h="335034">
                  <a:moveTo>
                    <a:pt x="366385" y="0"/>
                  </a:moveTo>
                  <a:lnTo>
                    <a:pt x="337846" y="76876"/>
                  </a:lnTo>
                  <a:cubicBezTo>
                    <a:pt x="315480" y="146083"/>
                    <a:pt x="299168" y="216762"/>
                    <a:pt x="288879" y="288098"/>
                  </a:cubicBezTo>
                  <a:lnTo>
                    <a:pt x="284108" y="335034"/>
                  </a:lnTo>
                  <a:lnTo>
                    <a:pt x="0" y="300575"/>
                  </a:lnTo>
                  <a:lnTo>
                    <a:pt x="230794" y="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5000"/>
            </a:bodyPr>
            <a:lstStyle/>
            <a:p>
              <a:pPr algn="ctr">
                <a:defRPr/>
              </a:pPr>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Arial" panose="020B0604020202020204" pitchFamily="34" charset="0"/>
                <a:ea typeface="微软雅黑" panose="020B0503020204020204" charset="-122"/>
              </a:endParaRPr>
            </a:p>
          </p:txBody>
        </p:sp>
        <p:sp>
          <p:nvSpPr>
            <p:cNvPr id="57" name="MH_Other_2"/>
            <p:cNvSpPr/>
            <p:nvPr/>
          </p:nvSpPr>
          <p:spPr>
            <a:xfrm rot="19023753">
              <a:off x="3614738" y="2753039"/>
              <a:ext cx="433387" cy="395288"/>
            </a:xfrm>
            <a:custGeom>
              <a:avLst/>
              <a:gdLst>
                <a:gd name="connsiteX0" fmla="*/ 366385 w 366385"/>
                <a:gd name="connsiteY0" fmla="*/ 0 h 335034"/>
                <a:gd name="connsiteX1" fmla="*/ 337846 w 366385"/>
                <a:gd name="connsiteY1" fmla="*/ 76876 h 335034"/>
                <a:gd name="connsiteX2" fmla="*/ 288879 w 366385"/>
                <a:gd name="connsiteY2" fmla="*/ 288098 h 335034"/>
                <a:gd name="connsiteX3" fmla="*/ 284108 w 366385"/>
                <a:gd name="connsiteY3" fmla="*/ 335034 h 335034"/>
                <a:gd name="connsiteX4" fmla="*/ 0 w 366385"/>
                <a:gd name="connsiteY4" fmla="*/ 300575 h 335034"/>
                <a:gd name="connsiteX5" fmla="*/ 230794 w 366385"/>
                <a:gd name="connsiteY5" fmla="*/ 0 h 3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385" h="335034">
                  <a:moveTo>
                    <a:pt x="366385" y="0"/>
                  </a:moveTo>
                  <a:lnTo>
                    <a:pt x="337846" y="76876"/>
                  </a:lnTo>
                  <a:cubicBezTo>
                    <a:pt x="315480" y="146083"/>
                    <a:pt x="299168" y="216762"/>
                    <a:pt x="288879" y="288098"/>
                  </a:cubicBezTo>
                  <a:lnTo>
                    <a:pt x="284108" y="335034"/>
                  </a:lnTo>
                  <a:lnTo>
                    <a:pt x="0" y="300575"/>
                  </a:lnTo>
                  <a:lnTo>
                    <a:pt x="230794" y="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5000"/>
            </a:bodyPr>
            <a:lstStyle/>
            <a:p>
              <a:pPr algn="ctr">
                <a:defRPr/>
              </a:pPr>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Arial" panose="020B0604020202020204" pitchFamily="34" charset="0"/>
                <a:ea typeface="微软雅黑" panose="020B0503020204020204" charset="-122"/>
              </a:endParaRPr>
            </a:p>
          </p:txBody>
        </p:sp>
        <p:sp>
          <p:nvSpPr>
            <p:cNvPr id="58" name="MH_Other_3"/>
            <p:cNvSpPr/>
            <p:nvPr/>
          </p:nvSpPr>
          <p:spPr>
            <a:xfrm>
              <a:off x="4017963" y="929002"/>
              <a:ext cx="600075" cy="450850"/>
            </a:xfrm>
            <a:custGeom>
              <a:avLst/>
              <a:gdLst>
                <a:gd name="connsiteX0" fmla="*/ 253462 w 506925"/>
                <a:gd name="connsiteY0" fmla="*/ 0 h 380829"/>
                <a:gd name="connsiteX1" fmla="*/ 360131 w 506925"/>
                <a:gd name="connsiteY1" fmla="*/ 88010 h 380829"/>
                <a:gd name="connsiteX2" fmla="*/ 442971 w 506925"/>
                <a:gd name="connsiteY2" fmla="*/ 179157 h 380829"/>
                <a:gd name="connsiteX3" fmla="*/ 506925 w 506925"/>
                <a:gd name="connsiteY3" fmla="*/ 264681 h 380829"/>
                <a:gd name="connsiteX4" fmla="*/ 492936 w 506925"/>
                <a:gd name="connsiteY4" fmla="*/ 281636 h 380829"/>
                <a:gd name="connsiteX5" fmla="*/ 253462 w 506925"/>
                <a:gd name="connsiteY5" fmla="*/ 380829 h 380829"/>
                <a:gd name="connsiteX6" fmla="*/ 13988 w 506925"/>
                <a:gd name="connsiteY6" fmla="*/ 281636 h 380829"/>
                <a:gd name="connsiteX7" fmla="*/ 0 w 506925"/>
                <a:gd name="connsiteY7" fmla="*/ 264682 h 380829"/>
                <a:gd name="connsiteX8" fmla="*/ 63954 w 506925"/>
                <a:gd name="connsiteY8" fmla="*/ 179157 h 380829"/>
                <a:gd name="connsiteX9" fmla="*/ 146794 w 506925"/>
                <a:gd name="connsiteY9" fmla="*/ 88010 h 38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6925" h="380829">
                  <a:moveTo>
                    <a:pt x="253462" y="0"/>
                  </a:moveTo>
                  <a:lnTo>
                    <a:pt x="360131" y="88010"/>
                  </a:lnTo>
                  <a:cubicBezTo>
                    <a:pt x="389165" y="117044"/>
                    <a:pt x="416814" y="147462"/>
                    <a:pt x="442971" y="179157"/>
                  </a:cubicBezTo>
                  <a:lnTo>
                    <a:pt x="506925" y="264681"/>
                  </a:lnTo>
                  <a:lnTo>
                    <a:pt x="492936" y="281636"/>
                  </a:lnTo>
                  <a:cubicBezTo>
                    <a:pt x="431650" y="342923"/>
                    <a:pt x="346983" y="380829"/>
                    <a:pt x="253462" y="380829"/>
                  </a:cubicBezTo>
                  <a:cubicBezTo>
                    <a:pt x="159942" y="380829"/>
                    <a:pt x="75275" y="342923"/>
                    <a:pt x="13988" y="281636"/>
                  </a:cubicBezTo>
                  <a:lnTo>
                    <a:pt x="0" y="264682"/>
                  </a:lnTo>
                  <a:lnTo>
                    <a:pt x="63954" y="179157"/>
                  </a:lnTo>
                  <a:cubicBezTo>
                    <a:pt x="90111" y="147462"/>
                    <a:pt x="117761" y="117044"/>
                    <a:pt x="146794" y="8801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en-US" altLang="zh-CN"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Arial" panose="020B0604020202020204" pitchFamily="34" charset="0"/>
                  <a:ea typeface="微软雅黑" panose="020B0503020204020204" charset="-122"/>
                </a:rPr>
                <a:t>C</a:t>
              </a:r>
            </a:p>
          </p:txBody>
        </p:sp>
        <p:sp>
          <p:nvSpPr>
            <p:cNvPr id="59" name="MH_SubTitle_1"/>
            <p:cNvSpPr/>
            <p:nvPr/>
          </p:nvSpPr>
          <p:spPr>
            <a:xfrm>
              <a:off x="3746500" y="1241739"/>
              <a:ext cx="1141413" cy="1871663"/>
            </a:xfrm>
            <a:custGeom>
              <a:avLst/>
              <a:gdLst>
                <a:gd name="connsiteX0" fmla="*/ 736063 w 965199"/>
                <a:gd name="connsiteY0" fmla="*/ 0 h 1582148"/>
                <a:gd name="connsiteX1" fmla="*/ 745997 w 965199"/>
                <a:gd name="connsiteY1" fmla="*/ 13285 h 1582148"/>
                <a:gd name="connsiteX2" fmla="*/ 965199 w 965199"/>
                <a:gd name="connsiteY2" fmla="*/ 730905 h 1582148"/>
                <a:gd name="connsiteX3" fmla="*/ 672109 w 965199"/>
                <a:gd name="connsiteY3" fmla="*/ 1547336 h 1582148"/>
                <a:gd name="connsiteX4" fmla="*/ 640470 w 965199"/>
                <a:gd name="connsiteY4" fmla="*/ 1582148 h 1582148"/>
                <a:gd name="connsiteX5" fmla="*/ 630901 w 965199"/>
                <a:gd name="connsiteY5" fmla="*/ 1576954 h 1582148"/>
                <a:gd name="connsiteX6" fmla="*/ 482599 w 965199"/>
                <a:gd name="connsiteY6" fmla="*/ 1547013 h 1582148"/>
                <a:gd name="connsiteX7" fmla="*/ 334297 w 965199"/>
                <a:gd name="connsiteY7" fmla="*/ 1576954 h 1582148"/>
                <a:gd name="connsiteX8" fmla="*/ 324730 w 965199"/>
                <a:gd name="connsiteY8" fmla="*/ 1582147 h 1582148"/>
                <a:gd name="connsiteX9" fmla="*/ 293092 w 965199"/>
                <a:gd name="connsiteY9" fmla="*/ 1547336 h 1582148"/>
                <a:gd name="connsiteX10" fmla="*/ 0 w 965199"/>
                <a:gd name="connsiteY10" fmla="*/ 730905 h 1582148"/>
                <a:gd name="connsiteX11" fmla="*/ 219204 w 965199"/>
                <a:gd name="connsiteY11" fmla="*/ 13285 h 1582148"/>
                <a:gd name="connsiteX12" fmla="*/ 229138 w 965199"/>
                <a:gd name="connsiteY12" fmla="*/ 1 h 1582148"/>
                <a:gd name="connsiteX13" fmla="*/ 243126 w 965199"/>
                <a:gd name="connsiteY13" fmla="*/ 16955 h 1582148"/>
                <a:gd name="connsiteX14" fmla="*/ 482600 w 965199"/>
                <a:gd name="connsiteY14" fmla="*/ 116148 h 1582148"/>
                <a:gd name="connsiteX15" fmla="*/ 722074 w 965199"/>
                <a:gd name="connsiteY15" fmla="*/ 16955 h 15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5199" h="1582148">
                  <a:moveTo>
                    <a:pt x="736063" y="0"/>
                  </a:moveTo>
                  <a:lnTo>
                    <a:pt x="745997" y="13285"/>
                  </a:lnTo>
                  <a:cubicBezTo>
                    <a:pt x="884390" y="218134"/>
                    <a:pt x="965199" y="465083"/>
                    <a:pt x="965199" y="730905"/>
                  </a:cubicBezTo>
                  <a:cubicBezTo>
                    <a:pt x="965199" y="1041033"/>
                    <a:pt x="855208" y="1325469"/>
                    <a:pt x="672109" y="1547336"/>
                  </a:cubicBezTo>
                  <a:lnTo>
                    <a:pt x="640470" y="1582148"/>
                  </a:lnTo>
                  <a:lnTo>
                    <a:pt x="630901" y="1576954"/>
                  </a:lnTo>
                  <a:cubicBezTo>
                    <a:pt x="585319" y="1557674"/>
                    <a:pt x="535204" y="1547013"/>
                    <a:pt x="482599" y="1547013"/>
                  </a:cubicBezTo>
                  <a:cubicBezTo>
                    <a:pt x="429994" y="1547013"/>
                    <a:pt x="379879" y="1557674"/>
                    <a:pt x="334297" y="1576954"/>
                  </a:cubicBezTo>
                  <a:lnTo>
                    <a:pt x="324730" y="1582147"/>
                  </a:lnTo>
                  <a:lnTo>
                    <a:pt x="293092" y="1547336"/>
                  </a:lnTo>
                  <a:cubicBezTo>
                    <a:pt x="109991" y="1325469"/>
                    <a:pt x="0" y="1041033"/>
                    <a:pt x="0" y="730905"/>
                  </a:cubicBezTo>
                  <a:cubicBezTo>
                    <a:pt x="0" y="465083"/>
                    <a:pt x="80810" y="218134"/>
                    <a:pt x="219204" y="13285"/>
                  </a:cubicBezTo>
                  <a:lnTo>
                    <a:pt x="229138" y="1"/>
                  </a:lnTo>
                  <a:lnTo>
                    <a:pt x="243126" y="16955"/>
                  </a:lnTo>
                  <a:cubicBezTo>
                    <a:pt x="304413" y="78242"/>
                    <a:pt x="389080" y="116148"/>
                    <a:pt x="482600" y="116148"/>
                  </a:cubicBezTo>
                  <a:cubicBezTo>
                    <a:pt x="576121" y="116148"/>
                    <a:pt x="660787" y="78242"/>
                    <a:pt x="722074" y="16955"/>
                  </a:cubicBez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Arial" panose="020B0604020202020204" pitchFamily="34" charset="0"/>
                  <a:ea typeface="微软雅黑" panose="020B0503020204020204" charset="-122"/>
                </a:rPr>
                <a:t>制定推进规划</a:t>
              </a:r>
              <a:endParaRPr lang="en-US" altLang="zh-CN"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Arial" panose="020B0604020202020204" pitchFamily="34" charset="0"/>
                <a:ea typeface="微软雅黑" panose="020B0503020204020204" charset="-122"/>
              </a:endParaRPr>
            </a:p>
          </p:txBody>
        </p:sp>
        <p:cxnSp>
          <p:nvCxnSpPr>
            <p:cNvPr id="60" name="MH_Other_4"/>
            <p:cNvCxnSpPr/>
            <p:nvPr/>
          </p:nvCxnSpPr>
          <p:spPr>
            <a:xfrm>
              <a:off x="4203700" y="3113402"/>
              <a:ext cx="0" cy="4619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MH_Other_6"/>
            <p:cNvCxnSpPr/>
            <p:nvPr/>
          </p:nvCxnSpPr>
          <p:spPr>
            <a:xfrm>
              <a:off x="4430713" y="3113402"/>
              <a:ext cx="0" cy="5921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2" name="文本框 8"/>
          <p:cNvSpPr txBox="1"/>
          <p:nvPr/>
        </p:nvSpPr>
        <p:spPr>
          <a:xfrm>
            <a:off x="5818291" y="3875201"/>
            <a:ext cx="2163967" cy="822918"/>
          </a:xfrm>
          <a:prstGeom prst="rect">
            <a:avLst/>
          </a:prstGeom>
          <a:noFill/>
        </p:spPr>
        <p:txBody>
          <a:bodyPr wrap="square" lIns="68580" tIns="34290" rIns="68580" bIns="34290" rtlCol="0">
            <a:spAutoFit/>
          </a:bodyPr>
          <a:lstStyle>
            <a:defPPr>
              <a:defRPr lang="zh-CN"/>
            </a:defPPr>
            <a:lvl1pPr algn="ctr">
              <a:lnSpc>
                <a:spcPct val="120000"/>
              </a:lnSpc>
              <a:defRPr sz="1400" b="1">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t>可以把握要点</a:t>
            </a:r>
            <a:r>
              <a:rPr lang="zh-CN" altLang="en-US" dirty="0">
                <a:solidFill>
                  <a:srgbClr val="FFC000"/>
                </a:solidFill>
              </a:rPr>
              <a:t>创造亮点</a:t>
            </a:r>
            <a:r>
              <a:rPr lang="zh-CN" altLang="en-US" dirty="0"/>
              <a:t>进而</a:t>
            </a:r>
            <a:r>
              <a:rPr lang="zh-CN" altLang="en-US" dirty="0">
                <a:solidFill>
                  <a:srgbClr val="FFC000"/>
                </a:solidFill>
              </a:rPr>
              <a:t>提振士气</a:t>
            </a:r>
            <a:r>
              <a:rPr lang="zh-CN" altLang="en-US" dirty="0"/>
              <a:t>，同时有效整合资源保障</a:t>
            </a:r>
            <a:r>
              <a:rPr lang="zh-CN" altLang="en-US" dirty="0">
                <a:solidFill>
                  <a:srgbClr val="FFC000"/>
                </a:solidFill>
              </a:rPr>
              <a:t>顺利推进</a:t>
            </a:r>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250" fill="hold"/>
                                        <p:tgtEl>
                                          <p:spTgt spid="35"/>
                                        </p:tgtEl>
                                        <p:attrNameLst>
                                          <p:attrName>ppt_x</p:attrName>
                                        </p:attrNameLst>
                                      </p:cBhvr>
                                      <p:tavLst>
                                        <p:tav tm="0">
                                          <p:val>
                                            <p:strVal val="#ppt_x"/>
                                          </p:val>
                                        </p:tav>
                                        <p:tav tm="100000">
                                          <p:val>
                                            <p:strVal val="#ppt_x"/>
                                          </p:val>
                                        </p:tav>
                                      </p:tavLst>
                                    </p:anim>
                                    <p:anim calcmode="lin" valueType="num">
                                      <p:cBhvr additive="base">
                                        <p:cTn id="8" dur="125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1250" fill="hold"/>
                                        <p:tgtEl>
                                          <p:spTgt spid="36"/>
                                        </p:tgtEl>
                                        <p:attrNameLst>
                                          <p:attrName>ppt_x</p:attrName>
                                        </p:attrNameLst>
                                      </p:cBhvr>
                                      <p:tavLst>
                                        <p:tav tm="0">
                                          <p:val>
                                            <p:strVal val="#ppt_x"/>
                                          </p:val>
                                        </p:tav>
                                        <p:tav tm="100000">
                                          <p:val>
                                            <p:strVal val="#ppt_x"/>
                                          </p:val>
                                        </p:tav>
                                      </p:tavLst>
                                    </p:anim>
                                    <p:anim calcmode="lin" valueType="num">
                                      <p:cBhvr additive="base">
                                        <p:cTn id="17" dur="1250" fill="hold"/>
                                        <p:tgtEl>
                                          <p:spTgt spid="36"/>
                                        </p:tgtEl>
                                        <p:attrNameLst>
                                          <p:attrName>ppt_y</p:attrName>
                                        </p:attrNameLst>
                                      </p:cBhvr>
                                      <p:tavLst>
                                        <p:tav tm="0">
                                          <p:val>
                                            <p:strVal val="1+#ppt_h/2"/>
                                          </p:val>
                                        </p:tav>
                                        <p:tav tm="100000">
                                          <p:val>
                                            <p:strVal val="#ppt_y"/>
                                          </p:val>
                                        </p:tav>
                                      </p:tavLst>
                                    </p:anim>
                                  </p:childTnLst>
                                </p:cTn>
                              </p:par>
                            </p:childTnLst>
                          </p:cTn>
                        </p:par>
                        <p:par>
                          <p:cTn id="18" fill="hold">
                            <p:stCondLst>
                              <p:cond delay="3500"/>
                            </p:stCondLst>
                            <p:childTnLst>
                              <p:par>
                                <p:cTn id="19" presetID="10" presetClass="entr" presetSubtype="0"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par>
                          <p:cTn id="22" fill="hold">
                            <p:stCondLst>
                              <p:cond delay="4000"/>
                            </p:stCondLst>
                            <p:childTnLst>
                              <p:par>
                                <p:cTn id="23" presetID="2" presetClass="entr" presetSubtype="4" fill="hold" nodeType="after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1250" fill="hold"/>
                                        <p:tgtEl>
                                          <p:spTgt spid="55"/>
                                        </p:tgtEl>
                                        <p:attrNameLst>
                                          <p:attrName>ppt_x</p:attrName>
                                        </p:attrNameLst>
                                      </p:cBhvr>
                                      <p:tavLst>
                                        <p:tav tm="0">
                                          <p:val>
                                            <p:strVal val="#ppt_x"/>
                                          </p:val>
                                        </p:tav>
                                        <p:tav tm="100000">
                                          <p:val>
                                            <p:strVal val="#ppt_x"/>
                                          </p:val>
                                        </p:tav>
                                      </p:tavLst>
                                    </p:anim>
                                    <p:anim calcmode="lin" valueType="num">
                                      <p:cBhvr additive="base">
                                        <p:cTn id="26" dur="1250" fill="hold"/>
                                        <p:tgtEl>
                                          <p:spTgt spid="55"/>
                                        </p:tgtEl>
                                        <p:attrNameLst>
                                          <p:attrName>ppt_y</p:attrName>
                                        </p:attrNameLst>
                                      </p:cBhvr>
                                      <p:tavLst>
                                        <p:tav tm="0">
                                          <p:val>
                                            <p:strVal val="1+#ppt_h/2"/>
                                          </p:val>
                                        </p:tav>
                                        <p:tav tm="100000">
                                          <p:val>
                                            <p:strVal val="#ppt_y"/>
                                          </p:val>
                                        </p:tav>
                                      </p:tavLst>
                                    </p:anim>
                                  </p:childTnLst>
                                </p:cTn>
                              </p:par>
                            </p:childTnLst>
                          </p:cTn>
                        </p:par>
                        <p:par>
                          <p:cTn id="27" fill="hold">
                            <p:stCondLst>
                              <p:cond delay="5500"/>
                            </p:stCondLst>
                            <p:childTnLst>
                              <p:par>
                                <p:cTn id="28" presetID="10" presetClass="entr" presetSubtype="0" fill="hold" grpId="0" nodeType="after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childTnLst>
                          </p:cTn>
                        </p:par>
                        <p:par>
                          <p:cTn id="31" fill="hold">
                            <p:stCondLst>
                              <p:cond delay="6000"/>
                            </p:stCondLst>
                            <p:childTnLst>
                              <p:par>
                                <p:cTn id="32" presetID="9" presetClass="emph" presetSubtype="0" nodeType="afterEffect">
                                  <p:stCondLst>
                                    <p:cond delay="1000"/>
                                  </p:stCondLst>
                                  <p:childTnLst>
                                    <p:set>
                                      <p:cBhvr>
                                        <p:cTn id="33" dur="indefinite"/>
                                        <p:tgtEl>
                                          <p:spTgt spid="35"/>
                                        </p:tgtEl>
                                        <p:attrNameLst>
                                          <p:attrName>style.opacity</p:attrName>
                                        </p:attrNameLst>
                                      </p:cBhvr>
                                      <p:to>
                                        <p:strVal val="0.5"/>
                                      </p:to>
                                    </p:set>
                                    <p:animEffect filter="image" prLst="opacity: 0.5">
                                      <p:cBhvr rctx="IE">
                                        <p:cTn id="34" dur="indefinite"/>
                                        <p:tgtEl>
                                          <p:spTgt spid="35"/>
                                        </p:tgtEl>
                                      </p:cBhvr>
                                    </p:animEffect>
                                  </p:childTnLst>
                                </p:cTn>
                              </p:par>
                            </p:childTnLst>
                          </p:cTn>
                        </p:par>
                        <p:par>
                          <p:cTn id="35" fill="hold">
                            <p:stCondLst>
                              <p:cond delay="7000"/>
                            </p:stCondLst>
                            <p:childTnLst>
                              <p:par>
                                <p:cTn id="36" presetID="9" presetClass="emph" presetSubtype="0" nodeType="afterEffect">
                                  <p:stCondLst>
                                    <p:cond delay="1000"/>
                                  </p:stCondLst>
                                  <p:childTnLst>
                                    <p:set>
                                      <p:cBhvr>
                                        <p:cTn id="37" dur="indefinite"/>
                                        <p:tgtEl>
                                          <p:spTgt spid="36"/>
                                        </p:tgtEl>
                                        <p:attrNameLst>
                                          <p:attrName>style.opacity</p:attrName>
                                        </p:attrNameLst>
                                      </p:cBhvr>
                                      <p:to>
                                        <p:strVal val="0.5"/>
                                      </p:to>
                                    </p:set>
                                    <p:animEffect filter="image" prLst="opacity: 0.5">
                                      <p:cBhvr rctx="IE">
                                        <p:cTn id="38" dur="indefinite"/>
                                        <p:tgtEl>
                                          <p:spTgt spid="36"/>
                                        </p:tgtEl>
                                      </p:cBhvr>
                                    </p:animEffect>
                                  </p:childTnLst>
                                </p:cTn>
                              </p:par>
                            </p:childTnLst>
                          </p:cTn>
                        </p:par>
                        <p:par>
                          <p:cTn id="39" fill="hold">
                            <p:stCondLst>
                              <p:cond delay="8000"/>
                            </p:stCondLst>
                            <p:childTnLst>
                              <p:par>
                                <p:cTn id="40" presetID="9" presetClass="emph" presetSubtype="0" nodeType="afterEffect">
                                  <p:stCondLst>
                                    <p:cond delay="1000"/>
                                  </p:stCondLst>
                                  <p:childTnLst>
                                    <p:set>
                                      <p:cBhvr>
                                        <p:cTn id="41" dur="indefinite"/>
                                        <p:tgtEl>
                                          <p:spTgt spid="55"/>
                                        </p:tgtEl>
                                        <p:attrNameLst>
                                          <p:attrName>style.opacity</p:attrName>
                                        </p:attrNameLst>
                                      </p:cBhvr>
                                      <p:to>
                                        <p:strVal val="0.5"/>
                                      </p:to>
                                    </p:set>
                                    <p:animEffect filter="image" prLst="opacity: 0.5">
                                      <p:cBhvr rctx="IE">
                                        <p:cTn id="42" dur="indefinite"/>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6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0">
              <a:srgbClr val="682367"/>
            </a:gs>
            <a:gs pos="39000">
              <a:srgbClr val="020049"/>
            </a:gs>
          </a:gsLst>
          <a:lin ang="4200000" scaled="0"/>
        </a:gradFill>
        <a:effectLst/>
      </p:bgPr>
    </p:bg>
    <p:spTree>
      <p:nvGrpSpPr>
        <p:cNvPr id="1" name=""/>
        <p:cNvGrpSpPr/>
        <p:nvPr/>
      </p:nvGrpSpPr>
      <p:grpSpPr>
        <a:xfrm>
          <a:off x="0" y="0"/>
          <a:ext cx="0" cy="0"/>
          <a:chOff x="0" y="0"/>
          <a:chExt cx="0" cy="0"/>
        </a:xfrm>
      </p:grpSpPr>
      <p:grpSp>
        <p:nvGrpSpPr>
          <p:cNvPr id="3" name="组合 2"/>
          <p:cNvGrpSpPr/>
          <p:nvPr userDrawn="1"/>
        </p:nvGrpSpPr>
        <p:grpSpPr>
          <a:xfrm>
            <a:off x="0" y="134356"/>
            <a:ext cx="268663" cy="311139"/>
            <a:chOff x="0" y="179110"/>
            <a:chExt cx="358217" cy="414780"/>
          </a:xfrm>
          <a:solidFill>
            <a:schemeClr val="bg1"/>
          </a:solidFill>
        </p:grpSpPr>
        <p:sp>
          <p:nvSpPr>
            <p:cNvPr id="4" name="矩形 3"/>
            <p:cNvSpPr/>
            <p:nvPr/>
          </p:nvSpPr>
          <p:spPr>
            <a:xfrm>
              <a:off x="0" y="179110"/>
              <a:ext cx="226243"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sp>
          <p:nvSpPr>
            <p:cNvPr id="5" name="矩形 4"/>
            <p:cNvSpPr/>
            <p:nvPr/>
          </p:nvSpPr>
          <p:spPr>
            <a:xfrm>
              <a:off x="273470" y="179110"/>
              <a:ext cx="84747"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grpSp>
      <p:sp>
        <p:nvSpPr>
          <p:cNvPr id="2" name="标题 6"/>
          <p:cNvSpPr>
            <a:spLocks noGrp="1"/>
          </p:cNvSpPr>
          <p:nvPr/>
        </p:nvSpPr>
        <p:spPr>
          <a:xfrm>
            <a:off x="247282" y="30432"/>
            <a:ext cx="5328397" cy="519533"/>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2100" b="0" kern="1200">
                <a:gradFill>
                  <a:gsLst>
                    <a:gs pos="0">
                      <a:srgbClr val="1E5B93"/>
                    </a:gs>
                    <a:gs pos="100000">
                      <a:srgbClr val="3E1840"/>
                    </a:gs>
                  </a:gsLst>
                  <a:lin ang="0" scaled="1"/>
                </a:gradFill>
                <a:latin typeface="时尚中黑简体" panose="01010104010101010101" pitchFamily="2" charset="-122"/>
                <a:ea typeface="时尚中黑简体" panose="01010104010101010101" pitchFamily="2" charset="-122"/>
                <a:cs typeface="+mj-cs"/>
              </a:defRPr>
            </a:lvl1pPr>
          </a:lstStyle>
          <a:p>
            <a:r>
              <a:rPr lang="zh-CN" altLang="en-US"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转换思维，用效果管控表实现事半功倍</a:t>
            </a:r>
          </a:p>
        </p:txBody>
      </p:sp>
      <p:sp>
        <p:nvSpPr>
          <p:cNvPr id="26" name="灯片编号占位符 25"/>
          <p:cNvSpPr>
            <a:spLocks noGrp="1"/>
          </p:cNvSpPr>
          <p:nvPr>
            <p:ph type="sldNum" sz="quarter" idx="12"/>
          </p:nvPr>
        </p:nvSpPr>
        <p:spPr>
          <a:xfrm>
            <a:off x="8594375" y="4708702"/>
            <a:ext cx="371475" cy="283882"/>
          </a:xfrm>
        </p:spPr>
        <p:txBody>
          <a:bodyPr/>
          <a:lstStyle/>
          <a:p>
            <a:fld id="{5B582246-316D-466E-A953-A97F548BBB30}" type="slidenum">
              <a:rPr lang="zh-CN" altLang="en-US" sz="1050" smtClean="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6</a:t>
            </a:fld>
            <a:endParaRPr lang="zh-CN" altLang="en-US" sz="10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42" name="矩形: 圆角 41">
            <a:extLst>
              <a:ext uri="{FF2B5EF4-FFF2-40B4-BE49-F238E27FC236}">
                <a16:creationId xmlns:a16="http://schemas.microsoft.com/office/drawing/2014/main" id="{735DB82A-AB01-472D-9C3C-DCB2FCE569E5}"/>
              </a:ext>
            </a:extLst>
          </p:cNvPr>
          <p:cNvSpPr/>
          <p:nvPr/>
        </p:nvSpPr>
        <p:spPr>
          <a:xfrm>
            <a:off x="534646" y="1011810"/>
            <a:ext cx="800100" cy="57966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过程导向</a:t>
            </a:r>
          </a:p>
        </p:txBody>
      </p:sp>
      <p:sp>
        <p:nvSpPr>
          <p:cNvPr id="43" name="矩形: 圆角 42">
            <a:extLst>
              <a:ext uri="{FF2B5EF4-FFF2-40B4-BE49-F238E27FC236}">
                <a16:creationId xmlns:a16="http://schemas.microsoft.com/office/drawing/2014/main" id="{3FCDBE85-370B-4029-BF22-6A0687EB6974}"/>
              </a:ext>
            </a:extLst>
          </p:cNvPr>
          <p:cNvSpPr/>
          <p:nvPr/>
        </p:nvSpPr>
        <p:spPr>
          <a:xfrm>
            <a:off x="1996053" y="1011810"/>
            <a:ext cx="800100" cy="57966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结果导向</a:t>
            </a:r>
          </a:p>
        </p:txBody>
      </p:sp>
      <p:sp>
        <p:nvSpPr>
          <p:cNvPr id="44" name="矩形: 圆角 43">
            <a:extLst>
              <a:ext uri="{FF2B5EF4-FFF2-40B4-BE49-F238E27FC236}">
                <a16:creationId xmlns:a16="http://schemas.microsoft.com/office/drawing/2014/main" id="{33B0B66E-449D-451D-B258-B76B5024E683}"/>
              </a:ext>
            </a:extLst>
          </p:cNvPr>
          <p:cNvSpPr/>
          <p:nvPr/>
        </p:nvSpPr>
        <p:spPr>
          <a:xfrm>
            <a:off x="3457460" y="1011810"/>
            <a:ext cx="800100" cy="57966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效果导向</a:t>
            </a:r>
          </a:p>
        </p:txBody>
      </p:sp>
      <p:sp>
        <p:nvSpPr>
          <p:cNvPr id="45" name="加号 44">
            <a:extLst>
              <a:ext uri="{FF2B5EF4-FFF2-40B4-BE49-F238E27FC236}">
                <a16:creationId xmlns:a16="http://schemas.microsoft.com/office/drawing/2014/main" id="{AEA1B166-D21D-46F1-8A82-A4BD73CA4DCC}"/>
              </a:ext>
            </a:extLst>
          </p:cNvPr>
          <p:cNvSpPr/>
          <p:nvPr/>
        </p:nvSpPr>
        <p:spPr>
          <a:xfrm>
            <a:off x="1551099" y="1232245"/>
            <a:ext cx="228600" cy="228600"/>
          </a:xfrm>
          <a:prstGeom prst="mathPl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46" name="加号 45">
            <a:extLst>
              <a:ext uri="{FF2B5EF4-FFF2-40B4-BE49-F238E27FC236}">
                <a16:creationId xmlns:a16="http://schemas.microsoft.com/office/drawing/2014/main" id="{49A411EF-F60C-4A52-A49E-F83455AE16F8}"/>
              </a:ext>
            </a:extLst>
          </p:cNvPr>
          <p:cNvSpPr/>
          <p:nvPr/>
        </p:nvSpPr>
        <p:spPr>
          <a:xfrm>
            <a:off x="3012506" y="1187341"/>
            <a:ext cx="228600" cy="228600"/>
          </a:xfrm>
          <a:prstGeom prst="mathPlu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pic>
        <p:nvPicPr>
          <p:cNvPr id="50" name="图片 49">
            <a:extLst>
              <a:ext uri="{FF2B5EF4-FFF2-40B4-BE49-F238E27FC236}">
                <a16:creationId xmlns:a16="http://schemas.microsoft.com/office/drawing/2014/main" id="{B731957E-0E7F-4D37-928A-9CCA6536A68B}"/>
              </a:ext>
            </a:extLst>
          </p:cNvPr>
          <p:cNvPicPr>
            <a:picLocks noChangeAspect="1"/>
          </p:cNvPicPr>
          <p:nvPr/>
        </p:nvPicPr>
        <p:blipFill>
          <a:blip r:embed="rId3"/>
          <a:stretch>
            <a:fillRect/>
          </a:stretch>
        </p:blipFill>
        <p:spPr>
          <a:xfrm>
            <a:off x="5318110" y="134356"/>
            <a:ext cx="3168090" cy="4841668"/>
          </a:xfrm>
          <a:prstGeom prst="rect">
            <a:avLst/>
          </a:prstGeom>
        </p:spPr>
      </p:pic>
      <p:sp>
        <p:nvSpPr>
          <p:cNvPr id="51" name="AutoShape 16">
            <a:extLst>
              <a:ext uri="{FF2B5EF4-FFF2-40B4-BE49-F238E27FC236}">
                <a16:creationId xmlns:a16="http://schemas.microsoft.com/office/drawing/2014/main" id="{3D0476F9-682D-4329-A893-DF395127B483}"/>
              </a:ext>
            </a:extLst>
          </p:cNvPr>
          <p:cNvSpPr/>
          <p:nvPr/>
        </p:nvSpPr>
        <p:spPr bwMode="auto">
          <a:xfrm>
            <a:off x="534646" y="2273755"/>
            <a:ext cx="4174001" cy="13153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20000"/>
              </a:lnSpc>
            </a:pPr>
            <a:r>
              <a:rPr lang="zh-CN" altLang="en-US" sz="1200" b="1" dirty="0">
                <a:solidFill>
                  <a:srgbClr val="FFC000"/>
                </a:solidFill>
                <a:latin typeface="微软雅黑" panose="020B0503020204020204" charset="-122"/>
                <a:ea typeface="微软雅黑" panose="020B0503020204020204" charset="-122"/>
                <a:cs typeface="+mn-ea"/>
                <a:sym typeface="+mn-lt"/>
              </a:rPr>
              <a:t>事半功倍的效果管控表</a:t>
            </a:r>
            <a:endParaRPr lang="en-US" altLang="zh-CN" sz="1200" b="1" dirty="0">
              <a:solidFill>
                <a:srgbClr val="FFC000"/>
              </a:solidFill>
              <a:latin typeface="微软雅黑" panose="020B0503020204020204" charset="-122"/>
              <a:ea typeface="微软雅黑" panose="020B0503020204020204" charset="-122"/>
              <a:cs typeface="+mn-ea"/>
              <a:sym typeface="+mn-lt"/>
            </a:endParaRPr>
          </a:p>
          <a:p>
            <a:pPr>
              <a:lnSpc>
                <a:spcPct val="150000"/>
              </a:lnSpc>
            </a:pPr>
            <a:r>
              <a:rPr lang="zh-CN" altLang="en-US" sz="1200" b="1" dirty="0">
                <a:solidFill>
                  <a:srgbClr val="FFC000"/>
                </a:solidFill>
                <a:latin typeface="微软雅黑" panose="020B0503020204020204" charset="-122"/>
                <a:ea typeface="微软雅黑" panose="020B0503020204020204" charset="-122"/>
                <a:cs typeface="+mn-ea"/>
                <a:sym typeface="+mn-lt"/>
              </a:rPr>
              <a:t>效果规划与领导意见</a:t>
            </a:r>
            <a:r>
              <a:rPr lang="zh-CN" altLang="en-US" sz="1200" b="1" dirty="0">
                <a:solidFill>
                  <a:schemeClr val="bg1"/>
                </a:solidFill>
                <a:latin typeface="微软雅黑" panose="020B0503020204020204" charset="-122"/>
                <a:ea typeface="微软雅黑" panose="020B0503020204020204" charset="-122"/>
                <a:cs typeface="+mn-ea"/>
                <a:sym typeface="+mn-lt"/>
              </a:rPr>
              <a:t>避免迷失方向、减少返工，同时倍增效果</a:t>
            </a:r>
            <a:endParaRPr lang="en-US" altLang="zh-CN" sz="1200" b="1" dirty="0">
              <a:solidFill>
                <a:schemeClr val="bg1"/>
              </a:solidFill>
              <a:latin typeface="微软雅黑" panose="020B0503020204020204" charset="-122"/>
              <a:ea typeface="微软雅黑" panose="020B0503020204020204" charset="-122"/>
              <a:cs typeface="+mn-ea"/>
              <a:sym typeface="+mn-lt"/>
            </a:endParaRPr>
          </a:p>
          <a:p>
            <a:pPr>
              <a:lnSpc>
                <a:spcPct val="150000"/>
              </a:lnSpc>
            </a:pPr>
            <a:r>
              <a:rPr lang="zh-CN" altLang="en-US" sz="1200" b="1" dirty="0">
                <a:solidFill>
                  <a:srgbClr val="FFC000"/>
                </a:solidFill>
                <a:latin typeface="微软雅黑" panose="020B0503020204020204" charset="-122"/>
                <a:ea typeface="微软雅黑" panose="020B0503020204020204" charset="-122"/>
                <a:cs typeface="+mn-ea"/>
                <a:sym typeface="+mn-lt"/>
              </a:rPr>
              <a:t>把握关键</a:t>
            </a:r>
            <a:r>
              <a:rPr lang="zh-CN" altLang="en-US" sz="1200" b="1" dirty="0">
                <a:solidFill>
                  <a:schemeClr val="bg1"/>
                </a:solidFill>
                <a:latin typeface="微软雅黑" panose="020B0503020204020204" charset="-122"/>
                <a:ea typeface="微软雅黑" panose="020B0503020204020204" charset="-122"/>
                <a:cs typeface="+mn-ea"/>
                <a:sym typeface="+mn-lt"/>
              </a:rPr>
              <a:t>有助把握价值创造关键环节，避免陷入事务性工作</a:t>
            </a:r>
            <a:endParaRPr lang="en-US" altLang="zh-CN" sz="1200" b="1" dirty="0">
              <a:solidFill>
                <a:schemeClr val="bg1"/>
              </a:solidFill>
              <a:latin typeface="微软雅黑" panose="020B0503020204020204" charset="-122"/>
              <a:ea typeface="微软雅黑" panose="020B0503020204020204" charset="-122"/>
              <a:cs typeface="+mn-ea"/>
              <a:sym typeface="+mn-lt"/>
            </a:endParaRPr>
          </a:p>
          <a:p>
            <a:pPr>
              <a:lnSpc>
                <a:spcPct val="150000"/>
              </a:lnSpc>
            </a:pPr>
            <a:r>
              <a:rPr lang="zh-CN" altLang="en-US" sz="1200" b="1" dirty="0">
                <a:solidFill>
                  <a:srgbClr val="FFC000"/>
                </a:solidFill>
                <a:latin typeface="微软雅黑" panose="020B0503020204020204" charset="-122"/>
                <a:ea typeface="微软雅黑" panose="020B0503020204020204" charset="-122"/>
                <a:cs typeface="+mn-ea"/>
                <a:sym typeface="+mn-lt"/>
              </a:rPr>
              <a:t>推进规划</a:t>
            </a:r>
            <a:r>
              <a:rPr lang="zh-CN" altLang="en-US" sz="1200" b="1" dirty="0">
                <a:solidFill>
                  <a:schemeClr val="bg1"/>
                </a:solidFill>
                <a:latin typeface="微软雅黑" panose="020B0503020204020204" charset="-122"/>
                <a:ea typeface="微软雅黑" panose="020B0503020204020204" charset="-122"/>
                <a:cs typeface="+mn-ea"/>
                <a:sym typeface="+mn-lt"/>
              </a:rPr>
              <a:t>可以把握要点创造亮点进而提升士气，同时有效整合资源保障顺利推进</a:t>
            </a:r>
            <a:endParaRPr lang="es-ES" altLang="zh-CN" sz="1200" b="1" dirty="0">
              <a:solidFill>
                <a:srgbClr val="FFC000"/>
              </a:solidFill>
              <a:latin typeface="微软雅黑" panose="020B0503020204020204" charset="-122"/>
              <a:ea typeface="微软雅黑" panose="020B0503020204020204"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1000"/>
                                        <p:tgtEl>
                                          <p:spTgt spid="4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1000" fill="hold"/>
                                        <p:tgtEl>
                                          <p:spTgt spid="46"/>
                                        </p:tgtEl>
                                        <p:attrNameLst>
                                          <p:attrName>ppt_w</p:attrName>
                                        </p:attrNameLst>
                                      </p:cBhvr>
                                      <p:tavLst>
                                        <p:tav tm="0">
                                          <p:val>
                                            <p:fltVal val="0"/>
                                          </p:val>
                                        </p:tav>
                                        <p:tav tm="100000">
                                          <p:val>
                                            <p:strVal val="#ppt_w"/>
                                          </p:val>
                                        </p:tav>
                                      </p:tavLst>
                                    </p:anim>
                                    <p:anim calcmode="lin" valueType="num">
                                      <p:cBhvr>
                                        <p:cTn id="18" dur="1000" fill="hold"/>
                                        <p:tgtEl>
                                          <p:spTgt spid="46"/>
                                        </p:tgtEl>
                                        <p:attrNameLst>
                                          <p:attrName>ppt_h</p:attrName>
                                        </p:attrNameLst>
                                      </p:cBhvr>
                                      <p:tavLst>
                                        <p:tav tm="0">
                                          <p:val>
                                            <p:fltVal val="0"/>
                                          </p:val>
                                        </p:tav>
                                        <p:tav tm="100000">
                                          <p:val>
                                            <p:strVal val="#ppt_h"/>
                                          </p:val>
                                        </p:tav>
                                      </p:tavLst>
                                    </p:anim>
                                    <p:animEffect transition="in" filter="fade">
                                      <p:cBhvr>
                                        <p:cTn id="19" dur="1000"/>
                                        <p:tgtEl>
                                          <p:spTgt spid="46"/>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p:cTn id="23" dur="1000" fill="hold"/>
                                        <p:tgtEl>
                                          <p:spTgt spid="44"/>
                                        </p:tgtEl>
                                        <p:attrNameLst>
                                          <p:attrName>ppt_w</p:attrName>
                                        </p:attrNameLst>
                                      </p:cBhvr>
                                      <p:tavLst>
                                        <p:tav tm="0">
                                          <p:val>
                                            <p:fltVal val="0"/>
                                          </p:val>
                                        </p:tav>
                                        <p:tav tm="100000">
                                          <p:val>
                                            <p:strVal val="#ppt_w"/>
                                          </p:val>
                                        </p:tav>
                                      </p:tavLst>
                                    </p:anim>
                                    <p:anim calcmode="lin" valueType="num">
                                      <p:cBhvr>
                                        <p:cTn id="24" dur="1000" fill="hold"/>
                                        <p:tgtEl>
                                          <p:spTgt spid="44"/>
                                        </p:tgtEl>
                                        <p:attrNameLst>
                                          <p:attrName>ppt_h</p:attrName>
                                        </p:attrNameLst>
                                      </p:cBhvr>
                                      <p:tavLst>
                                        <p:tav tm="0">
                                          <p:val>
                                            <p:fltVal val="0"/>
                                          </p:val>
                                        </p:tav>
                                        <p:tav tm="100000">
                                          <p:val>
                                            <p:strVal val="#ppt_h"/>
                                          </p:val>
                                        </p:tav>
                                      </p:tavLst>
                                    </p:anim>
                                    <p:animEffect transition="in" filter="fade">
                                      <p:cBhvr>
                                        <p:cTn id="25" dur="1000"/>
                                        <p:tgtEl>
                                          <p:spTgt spid="44"/>
                                        </p:tgtEl>
                                      </p:cBhvr>
                                    </p:animEffect>
                                  </p:childTnLst>
                                </p:cTn>
                              </p:par>
                              <p:par>
                                <p:cTn id="26" presetID="6" presetClass="emph" presetSubtype="0" fill="hold" grpId="1" nodeType="withEffect">
                                  <p:stCondLst>
                                    <p:cond delay="0"/>
                                  </p:stCondLst>
                                  <p:childTnLst>
                                    <p:animScale>
                                      <p:cBhvr>
                                        <p:cTn id="27" dur="2000" fill="hold"/>
                                        <p:tgtEl>
                                          <p:spTgt spid="44"/>
                                        </p:tgtEl>
                                      </p:cBhvr>
                                      <p:by x="150000" y="150000"/>
                                    </p:animScale>
                                  </p:childTnLst>
                                </p:cTn>
                              </p:par>
                            </p:childTnLst>
                          </p:cTn>
                        </p:par>
                        <p:par>
                          <p:cTn id="28" fill="hold">
                            <p:stCondLst>
                              <p:cond delay="4000"/>
                            </p:stCondLst>
                            <p:childTnLst>
                              <p:par>
                                <p:cTn id="29" presetID="2" presetClass="entr" presetSubtype="8" fill="hold" grpId="0" nodeType="after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1000" fill="hold"/>
                                        <p:tgtEl>
                                          <p:spTgt spid="51"/>
                                        </p:tgtEl>
                                        <p:attrNameLst>
                                          <p:attrName>ppt_x</p:attrName>
                                        </p:attrNameLst>
                                      </p:cBhvr>
                                      <p:tavLst>
                                        <p:tav tm="0">
                                          <p:val>
                                            <p:strVal val="0-#ppt_w/2"/>
                                          </p:val>
                                        </p:tav>
                                        <p:tav tm="100000">
                                          <p:val>
                                            <p:strVal val="#ppt_x"/>
                                          </p:val>
                                        </p:tav>
                                      </p:tavLst>
                                    </p:anim>
                                    <p:anim calcmode="lin" valueType="num">
                                      <p:cBhvr additive="base">
                                        <p:cTn id="32" dur="1000" fill="hold"/>
                                        <p:tgtEl>
                                          <p:spTgt spid="51"/>
                                        </p:tgtEl>
                                        <p:attrNameLst>
                                          <p:attrName>ppt_y</p:attrName>
                                        </p:attrNameLst>
                                      </p:cBhvr>
                                      <p:tavLst>
                                        <p:tav tm="0">
                                          <p:val>
                                            <p:strVal val="#ppt_y"/>
                                          </p:val>
                                        </p:tav>
                                        <p:tav tm="100000">
                                          <p:val>
                                            <p:strVal val="#ppt_y"/>
                                          </p:val>
                                        </p:tav>
                                      </p:tavLst>
                                    </p:anim>
                                  </p:childTnLst>
                                </p:cTn>
                              </p:par>
                            </p:childTnLst>
                          </p:cTn>
                        </p:par>
                        <p:par>
                          <p:cTn id="33" fill="hold">
                            <p:stCondLst>
                              <p:cond delay="5000"/>
                            </p:stCondLst>
                            <p:childTnLst>
                              <p:par>
                                <p:cTn id="34" presetID="2" presetClass="entr" presetSubtype="4" fill="hold" nodeType="afterEffect">
                                  <p:stCondLst>
                                    <p:cond delay="2000"/>
                                  </p:stCondLst>
                                  <p:childTnLst>
                                    <p:set>
                                      <p:cBhvr>
                                        <p:cTn id="35" dur="1" fill="hold">
                                          <p:stCondLst>
                                            <p:cond delay="0"/>
                                          </p:stCondLst>
                                        </p:cTn>
                                        <p:tgtEl>
                                          <p:spTgt spid="50"/>
                                        </p:tgtEl>
                                        <p:attrNameLst>
                                          <p:attrName>style.visibility</p:attrName>
                                        </p:attrNameLst>
                                      </p:cBhvr>
                                      <p:to>
                                        <p:strVal val="visible"/>
                                      </p:to>
                                    </p:set>
                                    <p:anim calcmode="lin" valueType="num">
                                      <p:cBhvr additive="base">
                                        <p:cTn id="36" dur="500" fill="hold"/>
                                        <p:tgtEl>
                                          <p:spTgt spid="50"/>
                                        </p:tgtEl>
                                        <p:attrNameLst>
                                          <p:attrName>ppt_x</p:attrName>
                                        </p:attrNameLst>
                                      </p:cBhvr>
                                      <p:tavLst>
                                        <p:tav tm="0">
                                          <p:val>
                                            <p:strVal val="#ppt_x"/>
                                          </p:val>
                                        </p:tav>
                                        <p:tav tm="100000">
                                          <p:val>
                                            <p:strVal val="#ppt_x"/>
                                          </p:val>
                                        </p:tav>
                                      </p:tavLst>
                                    </p:anim>
                                    <p:anim calcmode="lin" valueType="num">
                                      <p:cBhvr additive="base">
                                        <p:cTn id="37" dur="500" fill="hold"/>
                                        <p:tgtEl>
                                          <p:spTgt spid="50"/>
                                        </p:tgtEl>
                                        <p:attrNameLst>
                                          <p:attrName>ppt_y</p:attrName>
                                        </p:attrNameLst>
                                      </p:cBhvr>
                                      <p:tavLst>
                                        <p:tav tm="0">
                                          <p:val>
                                            <p:strVal val="1+#ppt_h/2"/>
                                          </p:val>
                                        </p:tav>
                                        <p:tav tm="100000">
                                          <p:val>
                                            <p:strVal val="#ppt_y"/>
                                          </p:val>
                                        </p:tav>
                                      </p:tavLst>
                                    </p:anim>
                                  </p:childTnLst>
                                </p:cTn>
                              </p:par>
                            </p:childTnLst>
                          </p:cTn>
                        </p:par>
                        <p:par>
                          <p:cTn id="38" fill="hold">
                            <p:stCondLst>
                              <p:cond delay="7500"/>
                            </p:stCondLst>
                            <p:childTnLst>
                              <p:par>
                                <p:cTn id="39" presetID="32" presetClass="emph" presetSubtype="0" repeatCount="2000" fill="hold" nodeType="afterEffect">
                                  <p:stCondLst>
                                    <p:cond delay="0"/>
                                  </p:stCondLst>
                                  <p:childTnLst>
                                    <p:animRot by="120000">
                                      <p:cBhvr>
                                        <p:cTn id="40" dur="100" fill="hold">
                                          <p:stCondLst>
                                            <p:cond delay="0"/>
                                          </p:stCondLst>
                                        </p:cTn>
                                        <p:tgtEl>
                                          <p:spTgt spid="50"/>
                                        </p:tgtEl>
                                        <p:attrNameLst>
                                          <p:attrName>r</p:attrName>
                                        </p:attrNameLst>
                                      </p:cBhvr>
                                    </p:animRot>
                                    <p:animRot by="-240000">
                                      <p:cBhvr>
                                        <p:cTn id="41" dur="200" fill="hold">
                                          <p:stCondLst>
                                            <p:cond delay="200"/>
                                          </p:stCondLst>
                                        </p:cTn>
                                        <p:tgtEl>
                                          <p:spTgt spid="50"/>
                                        </p:tgtEl>
                                        <p:attrNameLst>
                                          <p:attrName>r</p:attrName>
                                        </p:attrNameLst>
                                      </p:cBhvr>
                                    </p:animRot>
                                    <p:animRot by="240000">
                                      <p:cBhvr>
                                        <p:cTn id="42" dur="200" fill="hold">
                                          <p:stCondLst>
                                            <p:cond delay="400"/>
                                          </p:stCondLst>
                                        </p:cTn>
                                        <p:tgtEl>
                                          <p:spTgt spid="50"/>
                                        </p:tgtEl>
                                        <p:attrNameLst>
                                          <p:attrName>r</p:attrName>
                                        </p:attrNameLst>
                                      </p:cBhvr>
                                    </p:animRot>
                                    <p:animRot by="-240000">
                                      <p:cBhvr>
                                        <p:cTn id="43" dur="200" fill="hold">
                                          <p:stCondLst>
                                            <p:cond delay="600"/>
                                          </p:stCondLst>
                                        </p:cTn>
                                        <p:tgtEl>
                                          <p:spTgt spid="50"/>
                                        </p:tgtEl>
                                        <p:attrNameLst>
                                          <p:attrName>r</p:attrName>
                                        </p:attrNameLst>
                                      </p:cBhvr>
                                    </p:animRot>
                                    <p:animRot by="120000">
                                      <p:cBhvr>
                                        <p:cTn id="44" dur="200" fill="hold">
                                          <p:stCondLst>
                                            <p:cond delay="8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4" grpId="1" animBg="1"/>
      <p:bldP spid="45" grpId="0" animBg="1"/>
      <p:bldP spid="46" grpId="0" animBg="1"/>
      <p:bldP spid="51" grpId="0" bldLvl="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rcRect l="35651"/>
          <a:stretch>
            <a:fillRect/>
          </a:stretch>
        </p:blipFill>
        <p:spPr>
          <a:xfrm>
            <a:off x="-6985" y="2127505"/>
            <a:ext cx="5884118" cy="944493"/>
          </a:xfrm>
          <a:custGeom>
            <a:avLst/>
            <a:gdLst>
              <a:gd name="connsiteX0" fmla="*/ 0 w 7845490"/>
              <a:gd name="connsiteY0" fmla="*/ 0 h 1259324"/>
              <a:gd name="connsiteX1" fmla="*/ 7845490 w 7845490"/>
              <a:gd name="connsiteY1" fmla="*/ 0 h 1259324"/>
              <a:gd name="connsiteX2" fmla="*/ 7845490 w 7845490"/>
              <a:gd name="connsiteY2" fmla="*/ 1259324 h 1259324"/>
              <a:gd name="connsiteX3" fmla="*/ 0 w 7845490"/>
              <a:gd name="connsiteY3" fmla="*/ 1259324 h 1259324"/>
              <a:gd name="connsiteX4" fmla="*/ 0 w 7845490"/>
              <a:gd name="connsiteY4" fmla="*/ 0 h 1259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5490" h="1259324">
                <a:moveTo>
                  <a:pt x="0" y="0"/>
                </a:moveTo>
                <a:lnTo>
                  <a:pt x="7845490" y="0"/>
                </a:lnTo>
                <a:lnTo>
                  <a:pt x="7845490" y="1259324"/>
                </a:lnTo>
                <a:lnTo>
                  <a:pt x="0" y="1259324"/>
                </a:lnTo>
                <a:lnTo>
                  <a:pt x="0" y="0"/>
                </a:lnTo>
                <a:close/>
              </a:path>
            </a:pathLst>
          </a:custGeom>
        </p:spPr>
      </p:pic>
      <p:sp>
        <p:nvSpPr>
          <p:cNvPr id="7" name="TextBox 74"/>
          <p:cNvSpPr txBox="1"/>
          <p:nvPr/>
        </p:nvSpPr>
        <p:spPr>
          <a:xfrm>
            <a:off x="607067" y="1276086"/>
            <a:ext cx="4806534" cy="1323439"/>
          </a:xfrm>
          <a:prstGeom prst="rect">
            <a:avLst/>
          </a:prstGeom>
          <a:noFill/>
        </p:spPr>
        <p:txBody>
          <a:bodyPr wrap="square" rtlCol="0">
            <a:spAutoFit/>
          </a:bodyPr>
          <a:lstStyle>
            <a:defPPr>
              <a:defRPr lang="zh-CN"/>
            </a:defPPr>
            <a:lvl1pPr>
              <a:defRPr sz="400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1"/>
                </a:gradFill>
                <a:latin typeface="微软雅黑" panose="020B0503020204020204" charset="-122"/>
                <a:ea typeface="微软雅黑" panose="020B0503020204020204" charset="-122"/>
              </a:defRPr>
            </a:lvl1pPr>
          </a:lstStyle>
          <a:p>
            <a:r>
              <a:rPr lang="zh-CN" altLang="en-US" dirty="0"/>
              <a:t>         领导力开发</a:t>
            </a:r>
            <a:endParaRPr lang="en-US" altLang="zh-CN" dirty="0"/>
          </a:p>
          <a:p>
            <a:r>
              <a:rPr lang="zh-CN" altLang="en-US" dirty="0"/>
              <a:t>如何事半功倍</a:t>
            </a:r>
          </a:p>
        </p:txBody>
      </p:sp>
      <p:sp>
        <p:nvSpPr>
          <p:cNvPr id="8" name="文本框 7"/>
          <p:cNvSpPr txBox="1"/>
          <p:nvPr/>
        </p:nvSpPr>
        <p:spPr>
          <a:xfrm>
            <a:off x="607067" y="805286"/>
            <a:ext cx="2122715" cy="1322070"/>
          </a:xfrm>
          <a:prstGeom prst="rect">
            <a:avLst/>
          </a:prstGeom>
          <a:noFill/>
        </p:spPr>
        <p:txBody>
          <a:bodyPr wrap="square" rtlCol="0">
            <a:spAutoFit/>
          </a:bodyPr>
          <a:lstStyle/>
          <a:p>
            <a:r>
              <a:rPr lang="en-US" altLang="zh-CN" sz="80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1"/>
                </a:gradFill>
                <a:latin typeface="微软雅黑" panose="020B0503020204020204" charset="-122"/>
                <a:ea typeface="微软雅黑" panose="020B0503020204020204" charset="-122"/>
              </a:rPr>
              <a:t>02</a:t>
            </a:r>
          </a:p>
        </p:txBody>
      </p:sp>
      <p:sp>
        <p:nvSpPr>
          <p:cNvPr id="6" name="TextBox 13">
            <a:extLst>
              <a:ext uri="{FF2B5EF4-FFF2-40B4-BE49-F238E27FC236}">
                <a16:creationId xmlns:a16="http://schemas.microsoft.com/office/drawing/2014/main" id="{E137E687-E04C-40D1-89AC-052C58783EC8}"/>
              </a:ext>
            </a:extLst>
          </p:cNvPr>
          <p:cNvSpPr txBox="1">
            <a:spLocks noChangeArrowheads="1"/>
          </p:cNvSpPr>
          <p:nvPr/>
        </p:nvSpPr>
        <p:spPr bwMode="auto">
          <a:xfrm>
            <a:off x="738555" y="2748915"/>
            <a:ext cx="6119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AFAFA"/>
                </a:solidFill>
                <a:latin typeface="微软雅黑" panose="020B0503020204020204" charset="-122"/>
                <a:ea typeface="微软雅黑" panose="020B0503020204020204" charset="-122"/>
                <a:sym typeface="Arial" panose="020B0604020202020204" pitchFamily="34" charset="0"/>
              </a:rPr>
              <a:t>问题</a:t>
            </a:r>
            <a:endParaRPr lang="en-US" altLang="zh-CN"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10" name="TextBox 13">
            <a:extLst>
              <a:ext uri="{FF2B5EF4-FFF2-40B4-BE49-F238E27FC236}">
                <a16:creationId xmlns:a16="http://schemas.microsoft.com/office/drawing/2014/main" id="{EB1E1435-775D-4DB9-8B2D-D9BF104F51BB}"/>
              </a:ext>
            </a:extLst>
          </p:cNvPr>
          <p:cNvSpPr txBox="1">
            <a:spLocks noChangeArrowheads="1"/>
          </p:cNvSpPr>
          <p:nvPr/>
        </p:nvSpPr>
        <p:spPr bwMode="auto">
          <a:xfrm>
            <a:off x="1362452" y="2748915"/>
            <a:ext cx="6119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AFAFA"/>
                </a:solidFill>
                <a:latin typeface="微软雅黑" panose="020B0503020204020204" charset="-122"/>
                <a:ea typeface="微软雅黑" panose="020B0503020204020204" charset="-122"/>
                <a:sym typeface="Arial" panose="020B0604020202020204" pitchFamily="34" charset="0"/>
              </a:rPr>
              <a:t>效果</a:t>
            </a:r>
            <a:endParaRPr lang="en-US" altLang="zh-CN"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11" name="TextBox 13">
            <a:extLst>
              <a:ext uri="{FF2B5EF4-FFF2-40B4-BE49-F238E27FC236}">
                <a16:creationId xmlns:a16="http://schemas.microsoft.com/office/drawing/2014/main" id="{811BC3FD-76E3-4DB3-9711-6D7CA2B3B647}"/>
              </a:ext>
            </a:extLst>
          </p:cNvPr>
          <p:cNvSpPr txBox="1">
            <a:spLocks noChangeArrowheads="1"/>
          </p:cNvSpPr>
          <p:nvPr/>
        </p:nvSpPr>
        <p:spPr bwMode="auto">
          <a:xfrm>
            <a:off x="1986349" y="2748915"/>
            <a:ext cx="10452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AFAFA"/>
                </a:solidFill>
                <a:latin typeface="微软雅黑" panose="020B0503020204020204" charset="-122"/>
                <a:ea typeface="微软雅黑" panose="020B0503020204020204" charset="-122"/>
                <a:sym typeface="Arial" panose="020B0604020202020204" pitchFamily="34" charset="0"/>
              </a:rPr>
              <a:t>实现方法</a:t>
            </a:r>
            <a:endParaRPr lang="en-US" altLang="zh-CN"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12" name="TextBox 13">
            <a:extLst>
              <a:ext uri="{FF2B5EF4-FFF2-40B4-BE49-F238E27FC236}">
                <a16:creationId xmlns:a16="http://schemas.microsoft.com/office/drawing/2014/main" id="{BB260221-8728-4594-974A-402D868C771F}"/>
              </a:ext>
            </a:extLst>
          </p:cNvPr>
          <p:cNvSpPr txBox="1">
            <a:spLocks noChangeArrowheads="1"/>
          </p:cNvSpPr>
          <p:nvPr/>
        </p:nvSpPr>
        <p:spPr bwMode="auto">
          <a:xfrm>
            <a:off x="738555" y="3092787"/>
            <a:ext cx="10452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AFAFA"/>
                </a:solidFill>
                <a:latin typeface="微软雅黑" panose="020B0503020204020204" charset="-122"/>
                <a:ea typeface="微软雅黑" panose="020B0503020204020204" charset="-122"/>
                <a:sym typeface="Arial" panose="020B0604020202020204" pitchFamily="34" charset="0"/>
              </a:rPr>
              <a:t>价值创造</a:t>
            </a:r>
            <a:endParaRPr lang="en-US" altLang="zh-CN"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13" name="TextBox 13">
            <a:extLst>
              <a:ext uri="{FF2B5EF4-FFF2-40B4-BE49-F238E27FC236}">
                <a16:creationId xmlns:a16="http://schemas.microsoft.com/office/drawing/2014/main" id="{567A22BE-6488-481A-9AA7-4127C0BCAA6D}"/>
              </a:ext>
            </a:extLst>
          </p:cNvPr>
          <p:cNvSpPr txBox="1">
            <a:spLocks noChangeArrowheads="1"/>
          </p:cNvSpPr>
          <p:nvPr/>
        </p:nvSpPr>
        <p:spPr bwMode="auto">
          <a:xfrm>
            <a:off x="1987751" y="3077933"/>
            <a:ext cx="10452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AFAFA"/>
                </a:solidFill>
                <a:latin typeface="微软雅黑" panose="020B0503020204020204" charset="-122"/>
                <a:ea typeface="微软雅黑" panose="020B0503020204020204" charset="-122"/>
                <a:sym typeface="Arial" panose="020B0604020202020204" pitchFamily="34" charset="0"/>
              </a:rPr>
              <a:t>推进规划</a:t>
            </a:r>
            <a:endParaRPr lang="en-US" altLang="zh-CN" dirty="0">
              <a:solidFill>
                <a:srgbClr val="FAFAFA"/>
              </a:solidFill>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7"/>
                                        </p:tgtEl>
                                        <p:attrNameLst>
                                          <p:attrName>ppt_y</p:attrName>
                                        </p:attrNameLst>
                                      </p:cBhvr>
                                      <p:tavLst>
                                        <p:tav tm="0">
                                          <p:val>
                                            <p:strVal val="#ppt_y"/>
                                          </p:val>
                                        </p:tav>
                                        <p:tav tm="100000">
                                          <p:val>
                                            <p:strVal val="#ppt_y"/>
                                          </p:val>
                                        </p:tav>
                                      </p:tavLst>
                                    </p:anim>
                                    <p:anim calcmode="lin" valueType="num">
                                      <p:cBhvr>
                                        <p:cTn id="1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7"/>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30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par>
                          <p:cTn id="30" fill="hold">
                            <p:stCondLst>
                              <p:cond delay="3500"/>
                            </p:stCondLst>
                            <p:childTnLst>
                              <p:par>
                                <p:cTn id="31" presetID="22" presetClass="entr" presetSubtype="4"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par>
                          <p:cTn id="34" fill="hold">
                            <p:stCondLst>
                              <p:cond delay="4000"/>
                            </p:stCondLst>
                            <p:childTnLst>
                              <p:par>
                                <p:cTn id="35" presetID="22" presetClass="entr" presetSubtype="4"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0">
              <a:srgbClr val="682367"/>
            </a:gs>
            <a:gs pos="39000">
              <a:srgbClr val="020049"/>
            </a:gs>
          </a:gsLst>
          <a:lin ang="4200000" scaled="0"/>
        </a:gradFill>
        <a:effectLst/>
      </p:bgPr>
    </p:bg>
    <p:spTree>
      <p:nvGrpSpPr>
        <p:cNvPr id="1" name=""/>
        <p:cNvGrpSpPr/>
        <p:nvPr/>
      </p:nvGrpSpPr>
      <p:grpSpPr>
        <a:xfrm>
          <a:off x="0" y="0"/>
          <a:ext cx="0" cy="0"/>
          <a:chOff x="0" y="0"/>
          <a:chExt cx="0" cy="0"/>
        </a:xfrm>
      </p:grpSpPr>
      <p:grpSp>
        <p:nvGrpSpPr>
          <p:cNvPr id="3" name="组合 2"/>
          <p:cNvGrpSpPr/>
          <p:nvPr userDrawn="1"/>
        </p:nvGrpSpPr>
        <p:grpSpPr>
          <a:xfrm>
            <a:off x="0" y="134356"/>
            <a:ext cx="268663" cy="311139"/>
            <a:chOff x="0" y="179110"/>
            <a:chExt cx="358217" cy="414780"/>
          </a:xfrm>
          <a:solidFill>
            <a:schemeClr val="bg1"/>
          </a:solidFill>
        </p:grpSpPr>
        <p:sp>
          <p:nvSpPr>
            <p:cNvPr id="4" name="矩形 3"/>
            <p:cNvSpPr/>
            <p:nvPr/>
          </p:nvSpPr>
          <p:spPr>
            <a:xfrm>
              <a:off x="0" y="179110"/>
              <a:ext cx="226243"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sp>
          <p:nvSpPr>
            <p:cNvPr id="5" name="矩形 4"/>
            <p:cNvSpPr/>
            <p:nvPr/>
          </p:nvSpPr>
          <p:spPr>
            <a:xfrm>
              <a:off x="273470" y="179110"/>
              <a:ext cx="84747"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grpSp>
      <p:sp>
        <p:nvSpPr>
          <p:cNvPr id="2" name="标题 6"/>
          <p:cNvSpPr>
            <a:spLocks noGrp="1"/>
          </p:cNvSpPr>
          <p:nvPr/>
        </p:nvSpPr>
        <p:spPr>
          <a:xfrm>
            <a:off x="247282" y="30432"/>
            <a:ext cx="5328397" cy="519533"/>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2100" b="0" kern="1200">
                <a:gradFill>
                  <a:gsLst>
                    <a:gs pos="0">
                      <a:srgbClr val="1E5B93"/>
                    </a:gs>
                    <a:gs pos="100000">
                      <a:srgbClr val="3E1840"/>
                    </a:gs>
                  </a:gsLst>
                  <a:lin ang="0" scaled="1"/>
                </a:gradFill>
                <a:latin typeface="时尚中黑简体" panose="01010104010101010101" pitchFamily="2" charset="-122"/>
                <a:ea typeface="时尚中黑简体" panose="01010104010101010101" pitchFamily="2" charset="-122"/>
                <a:cs typeface="+mj-cs"/>
              </a:defRPr>
            </a:lvl1pPr>
          </a:lstStyle>
          <a:p>
            <a:r>
              <a:rPr lang="zh-CN" altLang="en-US"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为什么领导力开发事倍功半</a:t>
            </a:r>
          </a:p>
        </p:txBody>
      </p:sp>
      <p:sp>
        <p:nvSpPr>
          <p:cNvPr id="26" name="灯片编号占位符 25"/>
          <p:cNvSpPr>
            <a:spLocks noGrp="1"/>
          </p:cNvSpPr>
          <p:nvPr>
            <p:ph type="sldNum" sz="quarter" idx="12"/>
          </p:nvPr>
        </p:nvSpPr>
        <p:spPr>
          <a:xfrm>
            <a:off x="8594375" y="4708702"/>
            <a:ext cx="371475" cy="283882"/>
          </a:xfrm>
        </p:spPr>
        <p:txBody>
          <a:bodyPr/>
          <a:lstStyle/>
          <a:p>
            <a:fld id="{5B582246-316D-466E-A953-A97F548BBB30}" type="slidenum">
              <a:rPr lang="zh-CN" altLang="en-US" sz="1050" smtClean="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8</a:t>
            </a:fld>
            <a:endParaRPr lang="zh-CN" altLang="en-US" sz="10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6" name="空心弧 5"/>
          <p:cNvSpPr/>
          <p:nvPr/>
        </p:nvSpPr>
        <p:spPr>
          <a:xfrm>
            <a:off x="3314510" y="2092722"/>
            <a:ext cx="2512385" cy="2512385"/>
          </a:xfrm>
          <a:prstGeom prst="blockArc">
            <a:avLst>
              <a:gd name="adj1" fmla="val 10800000"/>
              <a:gd name="adj2" fmla="val 0"/>
              <a:gd name="adj3" fmla="val 4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7" name="等腰三角形 6"/>
          <p:cNvSpPr/>
          <p:nvPr/>
        </p:nvSpPr>
        <p:spPr>
          <a:xfrm rot="16200000">
            <a:off x="3093912" y="3170149"/>
            <a:ext cx="113398" cy="9775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8" name="等腰三角形 7"/>
          <p:cNvSpPr/>
          <p:nvPr/>
        </p:nvSpPr>
        <p:spPr>
          <a:xfrm rot="19800000">
            <a:off x="3478392" y="2354717"/>
            <a:ext cx="113398" cy="9775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9" name="等腰三角形 8"/>
          <p:cNvSpPr/>
          <p:nvPr/>
        </p:nvSpPr>
        <p:spPr>
          <a:xfrm rot="1800000">
            <a:off x="5541090" y="2387504"/>
            <a:ext cx="113398" cy="9775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11" name="等腰三角形 10"/>
          <p:cNvSpPr/>
          <p:nvPr/>
        </p:nvSpPr>
        <p:spPr>
          <a:xfrm rot="5400000">
            <a:off x="5908118" y="3170149"/>
            <a:ext cx="113398" cy="9775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grpSp>
        <p:nvGrpSpPr>
          <p:cNvPr id="12" name="组合 11"/>
          <p:cNvGrpSpPr/>
          <p:nvPr/>
        </p:nvGrpSpPr>
        <p:grpSpPr>
          <a:xfrm>
            <a:off x="3131261" y="1805414"/>
            <a:ext cx="495930" cy="495930"/>
            <a:chOff x="3474145" y="1609679"/>
            <a:chExt cx="495930" cy="495930"/>
          </a:xfrm>
        </p:grpSpPr>
        <p:grpSp>
          <p:nvGrpSpPr>
            <p:cNvPr id="13" name="组合 12"/>
            <p:cNvGrpSpPr/>
            <p:nvPr/>
          </p:nvGrpSpPr>
          <p:grpSpPr>
            <a:xfrm>
              <a:off x="3474145" y="1609679"/>
              <a:ext cx="495930" cy="495930"/>
              <a:chOff x="3092449" y="4083050"/>
              <a:chExt cx="800100" cy="800100"/>
            </a:xfrm>
          </p:grpSpPr>
          <p:sp>
            <p:nvSpPr>
              <p:cNvPr id="17" name="椭圆 16"/>
              <p:cNvSpPr/>
              <p:nvPr/>
            </p:nvSpPr>
            <p:spPr>
              <a:xfrm>
                <a:off x="3092449" y="4083050"/>
                <a:ext cx="800100" cy="800100"/>
              </a:xfrm>
              <a:prstGeom prst="ellipse">
                <a:avLst/>
              </a:prstGeom>
              <a:solidFill>
                <a:srgbClr val="F9F9F9">
                  <a:alpha val="50000"/>
                </a:srgbClr>
              </a:solidFill>
              <a:ln w="19050">
                <a:noFill/>
              </a:ln>
              <a:effectLst>
                <a:outerShdw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18" name="椭圆 17"/>
              <p:cNvSpPr/>
              <p:nvPr/>
            </p:nvSpPr>
            <p:spPr>
              <a:xfrm>
                <a:off x="3187082" y="4177682"/>
                <a:ext cx="610837" cy="610837"/>
              </a:xfrm>
              <a:prstGeom prst="ellipse">
                <a:avLst/>
              </a:prstGeom>
              <a:noFill/>
              <a:ln w="19050">
                <a:gradFill flip="none" rotWithShape="1">
                  <a:gsLst>
                    <a:gs pos="0">
                      <a:srgbClr val="DCDCDC"/>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grpSp>
        <p:grpSp>
          <p:nvGrpSpPr>
            <p:cNvPr id="14" name="组合 13"/>
            <p:cNvGrpSpPr/>
            <p:nvPr/>
          </p:nvGrpSpPr>
          <p:grpSpPr>
            <a:xfrm>
              <a:off x="3635353" y="1771345"/>
              <a:ext cx="173516" cy="172599"/>
              <a:chOff x="3856417" y="4248125"/>
              <a:chExt cx="409860" cy="407692"/>
            </a:xfrm>
            <a:solidFill>
              <a:schemeClr val="bg1"/>
            </a:solidFill>
          </p:grpSpPr>
          <p:sp>
            <p:nvSpPr>
              <p:cNvPr id="15" name="Freeform 187"/>
              <p:cNvSpPr/>
              <p:nvPr/>
            </p:nvSpPr>
            <p:spPr bwMode="auto">
              <a:xfrm>
                <a:off x="3969183" y="4489921"/>
                <a:ext cx="279745" cy="165896"/>
              </a:xfrm>
              <a:custGeom>
                <a:avLst/>
                <a:gdLst>
                  <a:gd name="T0" fmla="*/ 76 w 109"/>
                  <a:gd name="T1" fmla="*/ 0 h 65"/>
                  <a:gd name="T2" fmla="*/ 54 w 109"/>
                  <a:gd name="T3" fmla="*/ 0 h 65"/>
                  <a:gd name="T4" fmla="*/ 69 w 109"/>
                  <a:gd name="T5" fmla="*/ 17 h 65"/>
                  <a:gd name="T6" fmla="*/ 76 w 109"/>
                  <a:gd name="T7" fmla="*/ 17 h 65"/>
                  <a:gd name="T8" fmla="*/ 91 w 109"/>
                  <a:gd name="T9" fmla="*/ 32 h 65"/>
                  <a:gd name="T10" fmla="*/ 76 w 109"/>
                  <a:gd name="T11" fmla="*/ 48 h 65"/>
                  <a:gd name="T12" fmla="*/ 32 w 109"/>
                  <a:gd name="T13" fmla="*/ 48 h 65"/>
                  <a:gd name="T14" fmla="*/ 17 w 109"/>
                  <a:gd name="T15" fmla="*/ 32 h 65"/>
                  <a:gd name="T16" fmla="*/ 20 w 109"/>
                  <a:gd name="T17" fmla="*/ 24 h 65"/>
                  <a:gd name="T18" fmla="*/ 1 w 109"/>
                  <a:gd name="T19" fmla="*/ 24 h 65"/>
                  <a:gd name="T20" fmla="*/ 0 w 109"/>
                  <a:gd name="T21" fmla="*/ 32 h 65"/>
                  <a:gd name="T22" fmla="*/ 32 w 109"/>
                  <a:gd name="T23" fmla="*/ 65 h 65"/>
                  <a:gd name="T24" fmla="*/ 76 w 109"/>
                  <a:gd name="T25" fmla="*/ 65 h 65"/>
                  <a:gd name="T26" fmla="*/ 109 w 109"/>
                  <a:gd name="T27" fmla="*/ 32 h 65"/>
                  <a:gd name="T28" fmla="*/ 76 w 109"/>
                  <a:gd name="T2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65">
                    <a:moveTo>
                      <a:pt x="76" y="0"/>
                    </a:moveTo>
                    <a:cubicBezTo>
                      <a:pt x="54" y="0"/>
                      <a:pt x="54" y="0"/>
                      <a:pt x="54" y="0"/>
                    </a:cubicBezTo>
                    <a:cubicBezTo>
                      <a:pt x="61" y="4"/>
                      <a:pt x="66" y="10"/>
                      <a:pt x="69" y="17"/>
                    </a:cubicBezTo>
                    <a:cubicBezTo>
                      <a:pt x="76" y="17"/>
                      <a:pt x="76" y="17"/>
                      <a:pt x="76" y="17"/>
                    </a:cubicBezTo>
                    <a:cubicBezTo>
                      <a:pt x="85" y="17"/>
                      <a:pt x="91" y="24"/>
                      <a:pt x="91" y="32"/>
                    </a:cubicBezTo>
                    <a:cubicBezTo>
                      <a:pt x="91" y="41"/>
                      <a:pt x="85" y="48"/>
                      <a:pt x="76" y="48"/>
                    </a:cubicBezTo>
                    <a:cubicBezTo>
                      <a:pt x="32" y="48"/>
                      <a:pt x="32" y="48"/>
                      <a:pt x="32" y="48"/>
                    </a:cubicBezTo>
                    <a:cubicBezTo>
                      <a:pt x="24" y="48"/>
                      <a:pt x="17" y="41"/>
                      <a:pt x="17" y="32"/>
                    </a:cubicBezTo>
                    <a:cubicBezTo>
                      <a:pt x="17" y="29"/>
                      <a:pt x="18" y="26"/>
                      <a:pt x="20" y="24"/>
                    </a:cubicBezTo>
                    <a:cubicBezTo>
                      <a:pt x="1" y="24"/>
                      <a:pt x="1" y="24"/>
                      <a:pt x="1" y="24"/>
                    </a:cubicBezTo>
                    <a:cubicBezTo>
                      <a:pt x="0" y="27"/>
                      <a:pt x="0" y="30"/>
                      <a:pt x="0" y="32"/>
                    </a:cubicBezTo>
                    <a:cubicBezTo>
                      <a:pt x="0" y="50"/>
                      <a:pt x="14" y="65"/>
                      <a:pt x="32" y="65"/>
                    </a:cubicBezTo>
                    <a:cubicBezTo>
                      <a:pt x="76" y="65"/>
                      <a:pt x="76" y="65"/>
                      <a:pt x="76" y="65"/>
                    </a:cubicBezTo>
                    <a:cubicBezTo>
                      <a:pt x="94" y="65"/>
                      <a:pt x="109" y="50"/>
                      <a:pt x="109" y="32"/>
                    </a:cubicBezTo>
                    <a:cubicBezTo>
                      <a:pt x="109" y="15"/>
                      <a:pt x="94" y="0"/>
                      <a:pt x="7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16" name="Freeform 188"/>
              <p:cNvSpPr/>
              <p:nvPr/>
            </p:nvSpPr>
            <p:spPr bwMode="auto">
              <a:xfrm>
                <a:off x="3856417" y="4489921"/>
                <a:ext cx="279745" cy="165896"/>
              </a:xfrm>
              <a:custGeom>
                <a:avLst/>
                <a:gdLst>
                  <a:gd name="T0" fmla="*/ 41 w 109"/>
                  <a:gd name="T1" fmla="*/ 48 h 65"/>
                  <a:gd name="T2" fmla="*/ 33 w 109"/>
                  <a:gd name="T3" fmla="*/ 48 h 65"/>
                  <a:gd name="T4" fmla="*/ 18 w 109"/>
                  <a:gd name="T5" fmla="*/ 32 h 65"/>
                  <a:gd name="T6" fmla="*/ 33 w 109"/>
                  <a:gd name="T7" fmla="*/ 17 h 65"/>
                  <a:gd name="T8" fmla="*/ 37 w 109"/>
                  <a:gd name="T9" fmla="*/ 17 h 65"/>
                  <a:gd name="T10" fmla="*/ 77 w 109"/>
                  <a:gd name="T11" fmla="*/ 17 h 65"/>
                  <a:gd name="T12" fmla="*/ 92 w 109"/>
                  <a:gd name="T13" fmla="*/ 32 h 65"/>
                  <a:gd name="T14" fmla="*/ 92 w 109"/>
                  <a:gd name="T15" fmla="*/ 35 h 65"/>
                  <a:gd name="T16" fmla="*/ 89 w 109"/>
                  <a:gd name="T17" fmla="*/ 42 h 65"/>
                  <a:gd name="T18" fmla="*/ 108 w 109"/>
                  <a:gd name="T19" fmla="*/ 42 h 65"/>
                  <a:gd name="T20" fmla="*/ 109 w 109"/>
                  <a:gd name="T21" fmla="*/ 35 h 65"/>
                  <a:gd name="T22" fmla="*/ 109 w 109"/>
                  <a:gd name="T23" fmla="*/ 35 h 65"/>
                  <a:gd name="T24" fmla="*/ 109 w 109"/>
                  <a:gd name="T25" fmla="*/ 32 h 65"/>
                  <a:gd name="T26" fmla="*/ 77 w 109"/>
                  <a:gd name="T27" fmla="*/ 0 h 65"/>
                  <a:gd name="T28" fmla="*/ 37 w 109"/>
                  <a:gd name="T29" fmla="*/ 0 h 65"/>
                  <a:gd name="T30" fmla="*/ 33 w 109"/>
                  <a:gd name="T31" fmla="*/ 0 h 65"/>
                  <a:gd name="T32" fmla="*/ 0 w 109"/>
                  <a:gd name="T33" fmla="*/ 32 h 65"/>
                  <a:gd name="T34" fmla="*/ 33 w 109"/>
                  <a:gd name="T35" fmla="*/ 65 h 65"/>
                  <a:gd name="T36" fmla="*/ 56 w 109"/>
                  <a:gd name="T37" fmla="*/ 65 h 65"/>
                  <a:gd name="T38" fmla="*/ 41 w 109"/>
                  <a:gd name="T39"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65">
                    <a:moveTo>
                      <a:pt x="41" y="48"/>
                    </a:moveTo>
                    <a:cubicBezTo>
                      <a:pt x="33" y="48"/>
                      <a:pt x="33" y="48"/>
                      <a:pt x="33" y="48"/>
                    </a:cubicBezTo>
                    <a:cubicBezTo>
                      <a:pt x="24" y="48"/>
                      <a:pt x="18" y="41"/>
                      <a:pt x="18" y="32"/>
                    </a:cubicBezTo>
                    <a:cubicBezTo>
                      <a:pt x="18" y="24"/>
                      <a:pt x="24" y="17"/>
                      <a:pt x="33" y="17"/>
                    </a:cubicBezTo>
                    <a:cubicBezTo>
                      <a:pt x="37" y="17"/>
                      <a:pt x="37" y="17"/>
                      <a:pt x="37" y="17"/>
                    </a:cubicBezTo>
                    <a:cubicBezTo>
                      <a:pt x="77" y="17"/>
                      <a:pt x="77" y="17"/>
                      <a:pt x="77" y="17"/>
                    </a:cubicBezTo>
                    <a:cubicBezTo>
                      <a:pt x="85" y="17"/>
                      <a:pt x="92" y="24"/>
                      <a:pt x="92" y="32"/>
                    </a:cubicBezTo>
                    <a:cubicBezTo>
                      <a:pt x="92" y="33"/>
                      <a:pt x="92" y="34"/>
                      <a:pt x="92" y="35"/>
                    </a:cubicBezTo>
                    <a:cubicBezTo>
                      <a:pt x="91" y="38"/>
                      <a:pt x="90" y="40"/>
                      <a:pt x="89" y="42"/>
                    </a:cubicBezTo>
                    <a:cubicBezTo>
                      <a:pt x="108" y="42"/>
                      <a:pt x="108" y="42"/>
                      <a:pt x="108" y="42"/>
                    </a:cubicBezTo>
                    <a:cubicBezTo>
                      <a:pt x="108" y="40"/>
                      <a:pt x="109" y="38"/>
                      <a:pt x="109" y="35"/>
                    </a:cubicBezTo>
                    <a:cubicBezTo>
                      <a:pt x="109" y="35"/>
                      <a:pt x="109" y="35"/>
                      <a:pt x="109" y="35"/>
                    </a:cubicBezTo>
                    <a:cubicBezTo>
                      <a:pt x="109" y="34"/>
                      <a:pt x="109" y="33"/>
                      <a:pt x="109" y="32"/>
                    </a:cubicBezTo>
                    <a:cubicBezTo>
                      <a:pt x="109" y="15"/>
                      <a:pt x="95" y="0"/>
                      <a:pt x="77" y="0"/>
                    </a:cubicBezTo>
                    <a:cubicBezTo>
                      <a:pt x="37" y="0"/>
                      <a:pt x="37" y="0"/>
                      <a:pt x="37" y="0"/>
                    </a:cubicBezTo>
                    <a:cubicBezTo>
                      <a:pt x="33" y="0"/>
                      <a:pt x="33" y="0"/>
                      <a:pt x="33" y="0"/>
                    </a:cubicBezTo>
                    <a:cubicBezTo>
                      <a:pt x="15" y="0"/>
                      <a:pt x="0" y="15"/>
                      <a:pt x="0" y="32"/>
                    </a:cubicBezTo>
                    <a:cubicBezTo>
                      <a:pt x="0" y="50"/>
                      <a:pt x="15" y="65"/>
                      <a:pt x="33" y="65"/>
                    </a:cubicBezTo>
                    <a:cubicBezTo>
                      <a:pt x="56" y="65"/>
                      <a:pt x="56" y="65"/>
                      <a:pt x="56" y="65"/>
                    </a:cubicBezTo>
                    <a:cubicBezTo>
                      <a:pt x="50" y="61"/>
                      <a:pt x="44" y="55"/>
                      <a:pt x="41"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19" name="Freeform 189"/>
              <p:cNvSpPr>
                <a:spLocks noEditPoints="1"/>
              </p:cNvSpPr>
              <p:nvPr/>
            </p:nvSpPr>
            <p:spPr bwMode="auto">
              <a:xfrm>
                <a:off x="3950749" y="4248125"/>
                <a:ext cx="202761" cy="204930"/>
              </a:xfrm>
              <a:custGeom>
                <a:avLst/>
                <a:gdLst>
                  <a:gd name="T0" fmla="*/ 40 w 79"/>
                  <a:gd name="T1" fmla="*/ 0 h 80"/>
                  <a:gd name="T2" fmla="*/ 0 w 79"/>
                  <a:gd name="T3" fmla="*/ 40 h 80"/>
                  <a:gd name="T4" fmla="*/ 40 w 79"/>
                  <a:gd name="T5" fmla="*/ 80 h 80"/>
                  <a:gd name="T6" fmla="*/ 79 w 79"/>
                  <a:gd name="T7" fmla="*/ 40 h 80"/>
                  <a:gd name="T8" fmla="*/ 40 w 79"/>
                  <a:gd name="T9" fmla="*/ 0 h 80"/>
                  <a:gd name="T10" fmla="*/ 63 w 79"/>
                  <a:gd name="T11" fmla="*/ 46 h 80"/>
                  <a:gd name="T12" fmla="*/ 46 w 79"/>
                  <a:gd name="T13" fmla="*/ 46 h 80"/>
                  <a:gd name="T14" fmla="*/ 46 w 79"/>
                  <a:gd name="T15" fmla="*/ 63 h 80"/>
                  <a:gd name="T16" fmla="*/ 33 w 79"/>
                  <a:gd name="T17" fmla="*/ 63 h 80"/>
                  <a:gd name="T18" fmla="*/ 33 w 79"/>
                  <a:gd name="T19" fmla="*/ 46 h 80"/>
                  <a:gd name="T20" fmla="*/ 17 w 79"/>
                  <a:gd name="T21" fmla="*/ 46 h 80"/>
                  <a:gd name="T22" fmla="*/ 17 w 79"/>
                  <a:gd name="T23" fmla="*/ 34 h 80"/>
                  <a:gd name="T24" fmla="*/ 33 w 79"/>
                  <a:gd name="T25" fmla="*/ 34 h 80"/>
                  <a:gd name="T26" fmla="*/ 33 w 79"/>
                  <a:gd name="T27" fmla="*/ 17 h 80"/>
                  <a:gd name="T28" fmla="*/ 46 w 79"/>
                  <a:gd name="T29" fmla="*/ 17 h 80"/>
                  <a:gd name="T30" fmla="*/ 46 w 79"/>
                  <a:gd name="T31" fmla="*/ 34 h 80"/>
                  <a:gd name="T32" fmla="*/ 63 w 79"/>
                  <a:gd name="T33" fmla="*/ 34 h 80"/>
                  <a:gd name="T34" fmla="*/ 63 w 79"/>
                  <a:gd name="T35" fmla="*/ 4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80">
                    <a:moveTo>
                      <a:pt x="40" y="0"/>
                    </a:moveTo>
                    <a:cubicBezTo>
                      <a:pt x="18" y="0"/>
                      <a:pt x="0" y="18"/>
                      <a:pt x="0" y="40"/>
                    </a:cubicBezTo>
                    <a:cubicBezTo>
                      <a:pt x="0" y="62"/>
                      <a:pt x="18" y="80"/>
                      <a:pt x="40" y="80"/>
                    </a:cubicBezTo>
                    <a:cubicBezTo>
                      <a:pt x="62" y="80"/>
                      <a:pt x="79" y="62"/>
                      <a:pt x="79" y="40"/>
                    </a:cubicBezTo>
                    <a:cubicBezTo>
                      <a:pt x="79" y="18"/>
                      <a:pt x="62" y="0"/>
                      <a:pt x="40" y="0"/>
                    </a:cubicBezTo>
                    <a:close/>
                    <a:moveTo>
                      <a:pt x="63" y="46"/>
                    </a:moveTo>
                    <a:cubicBezTo>
                      <a:pt x="46" y="46"/>
                      <a:pt x="46" y="46"/>
                      <a:pt x="46" y="46"/>
                    </a:cubicBezTo>
                    <a:cubicBezTo>
                      <a:pt x="46" y="63"/>
                      <a:pt x="46" y="63"/>
                      <a:pt x="46" y="63"/>
                    </a:cubicBezTo>
                    <a:cubicBezTo>
                      <a:pt x="33" y="63"/>
                      <a:pt x="33" y="63"/>
                      <a:pt x="33" y="63"/>
                    </a:cubicBezTo>
                    <a:cubicBezTo>
                      <a:pt x="33" y="46"/>
                      <a:pt x="33" y="46"/>
                      <a:pt x="33" y="46"/>
                    </a:cubicBezTo>
                    <a:cubicBezTo>
                      <a:pt x="17" y="46"/>
                      <a:pt x="17" y="46"/>
                      <a:pt x="17" y="46"/>
                    </a:cubicBezTo>
                    <a:cubicBezTo>
                      <a:pt x="17" y="34"/>
                      <a:pt x="17" y="34"/>
                      <a:pt x="17" y="34"/>
                    </a:cubicBezTo>
                    <a:cubicBezTo>
                      <a:pt x="33" y="34"/>
                      <a:pt x="33" y="34"/>
                      <a:pt x="33" y="34"/>
                    </a:cubicBezTo>
                    <a:cubicBezTo>
                      <a:pt x="33" y="17"/>
                      <a:pt x="33" y="17"/>
                      <a:pt x="33" y="17"/>
                    </a:cubicBezTo>
                    <a:cubicBezTo>
                      <a:pt x="46" y="17"/>
                      <a:pt x="46" y="17"/>
                      <a:pt x="46" y="17"/>
                    </a:cubicBezTo>
                    <a:cubicBezTo>
                      <a:pt x="46" y="34"/>
                      <a:pt x="46" y="34"/>
                      <a:pt x="46" y="34"/>
                    </a:cubicBezTo>
                    <a:cubicBezTo>
                      <a:pt x="63" y="34"/>
                      <a:pt x="63" y="34"/>
                      <a:pt x="63" y="34"/>
                    </a:cubicBezTo>
                    <a:lnTo>
                      <a:pt x="63"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20" name="Rectangle 190"/>
              <p:cNvSpPr>
                <a:spLocks noChangeArrowheads="1"/>
              </p:cNvSpPr>
              <p:nvPr/>
            </p:nvSpPr>
            <p:spPr bwMode="auto">
              <a:xfrm>
                <a:off x="4200135" y="4356553"/>
                <a:ext cx="30360" cy="101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21" name="Rectangle 191"/>
              <p:cNvSpPr>
                <a:spLocks noChangeArrowheads="1"/>
              </p:cNvSpPr>
              <p:nvPr/>
            </p:nvSpPr>
            <p:spPr bwMode="auto">
              <a:xfrm>
                <a:off x="4164354" y="4392335"/>
                <a:ext cx="101923" cy="3036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22" name="Rectangle 192"/>
              <p:cNvSpPr>
                <a:spLocks noChangeArrowheads="1"/>
              </p:cNvSpPr>
              <p:nvPr/>
            </p:nvSpPr>
            <p:spPr bwMode="auto">
              <a:xfrm>
                <a:off x="3879187" y="4386913"/>
                <a:ext cx="18433" cy="618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23" name="Rectangle 193"/>
              <p:cNvSpPr>
                <a:spLocks noChangeArrowheads="1"/>
              </p:cNvSpPr>
              <p:nvPr/>
            </p:nvSpPr>
            <p:spPr bwMode="auto">
              <a:xfrm>
                <a:off x="3858586" y="4407515"/>
                <a:ext cx="61805" cy="173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grpSp>
      </p:grpSp>
      <p:grpSp>
        <p:nvGrpSpPr>
          <p:cNvPr id="24" name="组合 23"/>
          <p:cNvGrpSpPr/>
          <p:nvPr/>
        </p:nvGrpSpPr>
        <p:grpSpPr>
          <a:xfrm>
            <a:off x="2538964" y="2919107"/>
            <a:ext cx="495930" cy="495930"/>
            <a:chOff x="2538964" y="3049486"/>
            <a:chExt cx="495930" cy="495930"/>
          </a:xfrm>
        </p:grpSpPr>
        <p:grpSp>
          <p:nvGrpSpPr>
            <p:cNvPr id="25" name="组合 24"/>
            <p:cNvGrpSpPr/>
            <p:nvPr/>
          </p:nvGrpSpPr>
          <p:grpSpPr>
            <a:xfrm>
              <a:off x="2538964" y="3049486"/>
              <a:ext cx="495930" cy="495930"/>
              <a:chOff x="3092450" y="4083050"/>
              <a:chExt cx="800100" cy="800100"/>
            </a:xfrm>
          </p:grpSpPr>
          <p:sp>
            <p:nvSpPr>
              <p:cNvPr id="39" name="椭圆 38"/>
              <p:cNvSpPr/>
              <p:nvPr/>
            </p:nvSpPr>
            <p:spPr>
              <a:xfrm>
                <a:off x="3092450" y="4083050"/>
                <a:ext cx="800100" cy="800100"/>
              </a:xfrm>
              <a:prstGeom prst="ellipse">
                <a:avLst/>
              </a:prstGeom>
              <a:solidFill>
                <a:schemeClr val="bg1">
                  <a:alpha val="47000"/>
                </a:schemeClr>
              </a:solidFill>
              <a:ln w="19050">
                <a:noFill/>
              </a:ln>
              <a:effectLst>
                <a:outerShdw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27" name="椭圆 26"/>
              <p:cNvSpPr/>
              <p:nvPr/>
            </p:nvSpPr>
            <p:spPr>
              <a:xfrm>
                <a:off x="3187084" y="4177682"/>
                <a:ext cx="610837" cy="610837"/>
              </a:xfrm>
              <a:prstGeom prst="ellipse">
                <a:avLst/>
              </a:prstGeom>
              <a:noFill/>
              <a:ln w="19050">
                <a:gradFill flip="none" rotWithShape="1">
                  <a:gsLst>
                    <a:gs pos="0">
                      <a:srgbClr val="DCDCDC"/>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grpSp>
        <p:grpSp>
          <p:nvGrpSpPr>
            <p:cNvPr id="28" name="组合 27"/>
            <p:cNvGrpSpPr/>
            <p:nvPr/>
          </p:nvGrpSpPr>
          <p:grpSpPr>
            <a:xfrm>
              <a:off x="2711546" y="3204458"/>
              <a:ext cx="169579" cy="194617"/>
              <a:chOff x="2733098" y="4187405"/>
              <a:chExt cx="484675" cy="556238"/>
            </a:xfrm>
            <a:solidFill>
              <a:schemeClr val="bg1"/>
            </a:solidFill>
          </p:grpSpPr>
          <p:sp>
            <p:nvSpPr>
              <p:cNvPr id="29" name="Oval 302"/>
              <p:cNvSpPr>
                <a:spLocks noChangeArrowheads="1"/>
              </p:cNvSpPr>
              <p:nvPr/>
            </p:nvSpPr>
            <p:spPr bwMode="auto">
              <a:xfrm>
                <a:off x="2849117" y="4187405"/>
                <a:ext cx="84574" cy="10734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30" name="Freeform 303"/>
              <p:cNvSpPr>
                <a:spLocks noEditPoints="1"/>
              </p:cNvSpPr>
              <p:nvPr/>
            </p:nvSpPr>
            <p:spPr bwMode="auto">
              <a:xfrm>
                <a:off x="2733098" y="4304508"/>
                <a:ext cx="310105" cy="439135"/>
              </a:xfrm>
              <a:custGeom>
                <a:avLst/>
                <a:gdLst>
                  <a:gd name="T0" fmla="*/ 121 w 121"/>
                  <a:gd name="T1" fmla="*/ 26 h 171"/>
                  <a:gd name="T2" fmla="*/ 120 w 121"/>
                  <a:gd name="T3" fmla="*/ 26 h 171"/>
                  <a:gd name="T4" fmla="*/ 114 w 121"/>
                  <a:gd name="T5" fmla="*/ 21 h 171"/>
                  <a:gd name="T6" fmla="*/ 90 w 121"/>
                  <a:gd name="T7" fmla="*/ 3 h 171"/>
                  <a:gd name="T8" fmla="*/ 84 w 121"/>
                  <a:gd name="T9" fmla="*/ 1 h 171"/>
                  <a:gd name="T10" fmla="*/ 76 w 121"/>
                  <a:gd name="T11" fmla="*/ 1 h 171"/>
                  <a:gd name="T12" fmla="*/ 74 w 121"/>
                  <a:gd name="T13" fmla="*/ 11 h 171"/>
                  <a:gd name="T14" fmla="*/ 67 w 121"/>
                  <a:gd name="T15" fmla="*/ 42 h 171"/>
                  <a:gd name="T16" fmla="*/ 67 w 121"/>
                  <a:gd name="T17" fmla="*/ 7 h 171"/>
                  <a:gd name="T18" fmla="*/ 58 w 121"/>
                  <a:gd name="T19" fmla="*/ 0 h 171"/>
                  <a:gd name="T20" fmla="*/ 58 w 121"/>
                  <a:gd name="T21" fmla="*/ 9 h 171"/>
                  <a:gd name="T22" fmla="*/ 45 w 121"/>
                  <a:gd name="T23" fmla="*/ 18 h 171"/>
                  <a:gd name="T24" fmla="*/ 40 w 121"/>
                  <a:gd name="T25" fmla="*/ 7 h 171"/>
                  <a:gd name="T26" fmla="*/ 47 w 121"/>
                  <a:gd name="T27" fmla="*/ 0 h 171"/>
                  <a:gd name="T28" fmla="*/ 38 w 121"/>
                  <a:gd name="T29" fmla="*/ 1 h 171"/>
                  <a:gd name="T30" fmla="*/ 3 w 121"/>
                  <a:gd name="T31" fmla="*/ 35 h 171"/>
                  <a:gd name="T32" fmla="*/ 3 w 121"/>
                  <a:gd name="T33" fmla="*/ 36 h 171"/>
                  <a:gd name="T34" fmla="*/ 1 w 121"/>
                  <a:gd name="T35" fmla="*/ 48 h 171"/>
                  <a:gd name="T36" fmla="*/ 2 w 121"/>
                  <a:gd name="T37" fmla="*/ 48 h 171"/>
                  <a:gd name="T38" fmla="*/ 2 w 121"/>
                  <a:gd name="T39" fmla="*/ 50 h 171"/>
                  <a:gd name="T40" fmla="*/ 6 w 121"/>
                  <a:gd name="T41" fmla="*/ 57 h 171"/>
                  <a:gd name="T42" fmla="*/ 20 w 121"/>
                  <a:gd name="T43" fmla="*/ 85 h 171"/>
                  <a:gd name="T44" fmla="*/ 33 w 121"/>
                  <a:gd name="T45" fmla="*/ 90 h 171"/>
                  <a:gd name="T46" fmla="*/ 35 w 121"/>
                  <a:gd name="T47" fmla="*/ 90 h 171"/>
                  <a:gd name="T48" fmla="*/ 60 w 121"/>
                  <a:gd name="T49" fmla="*/ 171 h 171"/>
                  <a:gd name="T50" fmla="*/ 56 w 121"/>
                  <a:gd name="T51" fmla="*/ 110 h 171"/>
                  <a:gd name="T52" fmla="*/ 89 w 121"/>
                  <a:gd name="T53" fmla="*/ 33 h 171"/>
                  <a:gd name="T54" fmla="*/ 93 w 121"/>
                  <a:gd name="T55" fmla="*/ 31 h 171"/>
                  <a:gd name="T56" fmla="*/ 75 w 121"/>
                  <a:gd name="T57" fmla="*/ 45 h 171"/>
                  <a:gd name="T58" fmla="*/ 89 w 121"/>
                  <a:gd name="T59" fmla="*/ 33 h 171"/>
                  <a:gd name="T60" fmla="*/ 30 w 121"/>
                  <a:gd name="T61" fmla="*/ 55 h 171"/>
                  <a:gd name="T62" fmla="*/ 24 w 121"/>
                  <a:gd name="T63" fmla="*/ 44 h 171"/>
                  <a:gd name="T64" fmla="*/ 33 w 121"/>
                  <a:gd name="T65" fmla="*/ 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71">
                    <a:moveTo>
                      <a:pt x="120" y="42"/>
                    </a:moveTo>
                    <a:cubicBezTo>
                      <a:pt x="120" y="35"/>
                      <a:pt x="121" y="24"/>
                      <a:pt x="121" y="26"/>
                    </a:cubicBezTo>
                    <a:cubicBezTo>
                      <a:pt x="121" y="26"/>
                      <a:pt x="121" y="26"/>
                      <a:pt x="121" y="26"/>
                    </a:cubicBezTo>
                    <a:cubicBezTo>
                      <a:pt x="120" y="26"/>
                      <a:pt x="120" y="26"/>
                      <a:pt x="120" y="26"/>
                    </a:cubicBezTo>
                    <a:cubicBezTo>
                      <a:pt x="118" y="24"/>
                      <a:pt x="118" y="24"/>
                      <a:pt x="118" y="24"/>
                    </a:cubicBezTo>
                    <a:cubicBezTo>
                      <a:pt x="114" y="21"/>
                      <a:pt x="114" y="21"/>
                      <a:pt x="114" y="21"/>
                    </a:cubicBezTo>
                    <a:cubicBezTo>
                      <a:pt x="106" y="15"/>
                      <a:pt x="106" y="15"/>
                      <a:pt x="106" y="15"/>
                    </a:cubicBezTo>
                    <a:cubicBezTo>
                      <a:pt x="90" y="3"/>
                      <a:pt x="90" y="3"/>
                      <a:pt x="90" y="3"/>
                    </a:cubicBezTo>
                    <a:cubicBezTo>
                      <a:pt x="88" y="2"/>
                      <a:pt x="86" y="1"/>
                      <a:pt x="84" y="1"/>
                    </a:cubicBezTo>
                    <a:cubicBezTo>
                      <a:pt x="84" y="1"/>
                      <a:pt x="84" y="1"/>
                      <a:pt x="84" y="1"/>
                    </a:cubicBezTo>
                    <a:cubicBezTo>
                      <a:pt x="81" y="1"/>
                      <a:pt x="78" y="1"/>
                      <a:pt x="76" y="0"/>
                    </a:cubicBezTo>
                    <a:cubicBezTo>
                      <a:pt x="76" y="1"/>
                      <a:pt x="76" y="1"/>
                      <a:pt x="76" y="1"/>
                    </a:cubicBezTo>
                    <a:cubicBezTo>
                      <a:pt x="83" y="7"/>
                      <a:pt x="83" y="7"/>
                      <a:pt x="83" y="7"/>
                    </a:cubicBezTo>
                    <a:cubicBezTo>
                      <a:pt x="74" y="11"/>
                      <a:pt x="74" y="11"/>
                      <a:pt x="74" y="11"/>
                    </a:cubicBezTo>
                    <a:cubicBezTo>
                      <a:pt x="78" y="18"/>
                      <a:pt x="78" y="18"/>
                      <a:pt x="78" y="18"/>
                    </a:cubicBezTo>
                    <a:cubicBezTo>
                      <a:pt x="67" y="42"/>
                      <a:pt x="67" y="42"/>
                      <a:pt x="67" y="42"/>
                    </a:cubicBezTo>
                    <a:cubicBezTo>
                      <a:pt x="65" y="9"/>
                      <a:pt x="65" y="9"/>
                      <a:pt x="65" y="9"/>
                    </a:cubicBezTo>
                    <a:cubicBezTo>
                      <a:pt x="67" y="7"/>
                      <a:pt x="67" y="7"/>
                      <a:pt x="67" y="7"/>
                    </a:cubicBezTo>
                    <a:cubicBezTo>
                      <a:pt x="65" y="0"/>
                      <a:pt x="65" y="0"/>
                      <a:pt x="65" y="0"/>
                    </a:cubicBezTo>
                    <a:cubicBezTo>
                      <a:pt x="58" y="0"/>
                      <a:pt x="58" y="0"/>
                      <a:pt x="58" y="0"/>
                    </a:cubicBezTo>
                    <a:cubicBezTo>
                      <a:pt x="56" y="7"/>
                      <a:pt x="56" y="7"/>
                      <a:pt x="56" y="7"/>
                    </a:cubicBezTo>
                    <a:cubicBezTo>
                      <a:pt x="58" y="9"/>
                      <a:pt x="58" y="9"/>
                      <a:pt x="58" y="9"/>
                    </a:cubicBezTo>
                    <a:cubicBezTo>
                      <a:pt x="56" y="42"/>
                      <a:pt x="56" y="42"/>
                      <a:pt x="56" y="42"/>
                    </a:cubicBezTo>
                    <a:cubicBezTo>
                      <a:pt x="45" y="18"/>
                      <a:pt x="45" y="18"/>
                      <a:pt x="45" y="18"/>
                    </a:cubicBezTo>
                    <a:cubicBezTo>
                      <a:pt x="49" y="11"/>
                      <a:pt x="49" y="11"/>
                      <a:pt x="49" y="11"/>
                    </a:cubicBezTo>
                    <a:cubicBezTo>
                      <a:pt x="40" y="7"/>
                      <a:pt x="40" y="7"/>
                      <a:pt x="40" y="7"/>
                    </a:cubicBezTo>
                    <a:cubicBezTo>
                      <a:pt x="47" y="1"/>
                      <a:pt x="47" y="1"/>
                      <a:pt x="47" y="1"/>
                    </a:cubicBezTo>
                    <a:cubicBezTo>
                      <a:pt x="47" y="0"/>
                      <a:pt x="47" y="0"/>
                      <a:pt x="47" y="0"/>
                    </a:cubicBezTo>
                    <a:cubicBezTo>
                      <a:pt x="45" y="1"/>
                      <a:pt x="42" y="1"/>
                      <a:pt x="39" y="1"/>
                    </a:cubicBezTo>
                    <a:cubicBezTo>
                      <a:pt x="39" y="1"/>
                      <a:pt x="39" y="1"/>
                      <a:pt x="38" y="1"/>
                    </a:cubicBezTo>
                    <a:cubicBezTo>
                      <a:pt x="36" y="2"/>
                      <a:pt x="33" y="3"/>
                      <a:pt x="31" y="5"/>
                    </a:cubicBezTo>
                    <a:cubicBezTo>
                      <a:pt x="3" y="35"/>
                      <a:pt x="3" y="35"/>
                      <a:pt x="3" y="35"/>
                    </a:cubicBezTo>
                    <a:cubicBezTo>
                      <a:pt x="3" y="36"/>
                      <a:pt x="3" y="36"/>
                      <a:pt x="3" y="36"/>
                    </a:cubicBezTo>
                    <a:cubicBezTo>
                      <a:pt x="3" y="36"/>
                      <a:pt x="3" y="36"/>
                      <a:pt x="3" y="36"/>
                    </a:cubicBezTo>
                    <a:cubicBezTo>
                      <a:pt x="0" y="60"/>
                      <a:pt x="2" y="42"/>
                      <a:pt x="1" y="48"/>
                    </a:cubicBezTo>
                    <a:cubicBezTo>
                      <a:pt x="1" y="48"/>
                      <a:pt x="1" y="48"/>
                      <a:pt x="1" y="48"/>
                    </a:cubicBezTo>
                    <a:cubicBezTo>
                      <a:pt x="1" y="48"/>
                      <a:pt x="1" y="48"/>
                      <a:pt x="1" y="48"/>
                    </a:cubicBezTo>
                    <a:cubicBezTo>
                      <a:pt x="2" y="48"/>
                      <a:pt x="2" y="48"/>
                      <a:pt x="2" y="48"/>
                    </a:cubicBezTo>
                    <a:cubicBezTo>
                      <a:pt x="2" y="49"/>
                      <a:pt x="2" y="49"/>
                      <a:pt x="2" y="49"/>
                    </a:cubicBezTo>
                    <a:cubicBezTo>
                      <a:pt x="2" y="50"/>
                      <a:pt x="2" y="50"/>
                      <a:pt x="2" y="50"/>
                    </a:cubicBezTo>
                    <a:cubicBezTo>
                      <a:pt x="4" y="52"/>
                      <a:pt x="4" y="52"/>
                      <a:pt x="4" y="52"/>
                    </a:cubicBezTo>
                    <a:cubicBezTo>
                      <a:pt x="6" y="57"/>
                      <a:pt x="6" y="57"/>
                      <a:pt x="6" y="57"/>
                    </a:cubicBezTo>
                    <a:cubicBezTo>
                      <a:pt x="11" y="66"/>
                      <a:pt x="11" y="66"/>
                      <a:pt x="11" y="66"/>
                    </a:cubicBezTo>
                    <a:cubicBezTo>
                      <a:pt x="20" y="85"/>
                      <a:pt x="20" y="85"/>
                      <a:pt x="20" y="85"/>
                    </a:cubicBezTo>
                    <a:cubicBezTo>
                      <a:pt x="24" y="82"/>
                      <a:pt x="29" y="80"/>
                      <a:pt x="33" y="78"/>
                    </a:cubicBezTo>
                    <a:cubicBezTo>
                      <a:pt x="33" y="82"/>
                      <a:pt x="33" y="86"/>
                      <a:pt x="33" y="90"/>
                    </a:cubicBezTo>
                    <a:cubicBezTo>
                      <a:pt x="33" y="90"/>
                      <a:pt x="33" y="90"/>
                      <a:pt x="33" y="90"/>
                    </a:cubicBezTo>
                    <a:cubicBezTo>
                      <a:pt x="33" y="90"/>
                      <a:pt x="34" y="90"/>
                      <a:pt x="35" y="90"/>
                    </a:cubicBezTo>
                    <a:cubicBezTo>
                      <a:pt x="37" y="171"/>
                      <a:pt x="37" y="171"/>
                      <a:pt x="37" y="171"/>
                    </a:cubicBezTo>
                    <a:cubicBezTo>
                      <a:pt x="60" y="171"/>
                      <a:pt x="60" y="171"/>
                      <a:pt x="60" y="171"/>
                    </a:cubicBezTo>
                    <a:cubicBezTo>
                      <a:pt x="61" y="161"/>
                      <a:pt x="61" y="148"/>
                      <a:pt x="61" y="134"/>
                    </a:cubicBezTo>
                    <a:cubicBezTo>
                      <a:pt x="58" y="127"/>
                      <a:pt x="56" y="118"/>
                      <a:pt x="56" y="110"/>
                    </a:cubicBezTo>
                    <a:cubicBezTo>
                      <a:pt x="56" y="74"/>
                      <a:pt x="84" y="44"/>
                      <a:pt x="120" y="42"/>
                    </a:cubicBezTo>
                    <a:close/>
                    <a:moveTo>
                      <a:pt x="89" y="33"/>
                    </a:moveTo>
                    <a:cubicBezTo>
                      <a:pt x="89" y="31"/>
                      <a:pt x="89" y="29"/>
                      <a:pt x="89" y="27"/>
                    </a:cubicBezTo>
                    <a:cubicBezTo>
                      <a:pt x="93" y="31"/>
                      <a:pt x="93" y="31"/>
                      <a:pt x="93" y="31"/>
                    </a:cubicBezTo>
                    <a:cubicBezTo>
                      <a:pt x="96" y="33"/>
                      <a:pt x="96" y="33"/>
                      <a:pt x="96" y="33"/>
                    </a:cubicBezTo>
                    <a:cubicBezTo>
                      <a:pt x="75" y="45"/>
                      <a:pt x="75" y="45"/>
                      <a:pt x="75" y="45"/>
                    </a:cubicBezTo>
                    <a:cubicBezTo>
                      <a:pt x="74" y="42"/>
                      <a:pt x="74" y="42"/>
                      <a:pt x="74" y="42"/>
                    </a:cubicBezTo>
                    <a:lnTo>
                      <a:pt x="89" y="33"/>
                    </a:lnTo>
                    <a:close/>
                    <a:moveTo>
                      <a:pt x="33" y="60"/>
                    </a:moveTo>
                    <a:cubicBezTo>
                      <a:pt x="30" y="55"/>
                      <a:pt x="30" y="55"/>
                      <a:pt x="30" y="55"/>
                    </a:cubicBezTo>
                    <a:cubicBezTo>
                      <a:pt x="25" y="46"/>
                      <a:pt x="25" y="46"/>
                      <a:pt x="25" y="46"/>
                    </a:cubicBezTo>
                    <a:cubicBezTo>
                      <a:pt x="24" y="44"/>
                      <a:pt x="24" y="44"/>
                      <a:pt x="24" y="44"/>
                    </a:cubicBezTo>
                    <a:cubicBezTo>
                      <a:pt x="34" y="31"/>
                      <a:pt x="34" y="31"/>
                      <a:pt x="34" y="31"/>
                    </a:cubicBezTo>
                    <a:cubicBezTo>
                      <a:pt x="34" y="41"/>
                      <a:pt x="33" y="50"/>
                      <a:pt x="3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31" name="Freeform 304"/>
              <p:cNvSpPr/>
              <p:nvPr/>
            </p:nvSpPr>
            <p:spPr bwMode="auto">
              <a:xfrm>
                <a:off x="2897909" y="4668827"/>
                <a:ext cx="60720" cy="74816"/>
              </a:xfrm>
              <a:custGeom>
                <a:avLst/>
                <a:gdLst>
                  <a:gd name="T0" fmla="*/ 0 w 24"/>
                  <a:gd name="T1" fmla="*/ 0 h 29"/>
                  <a:gd name="T2" fmla="*/ 1 w 24"/>
                  <a:gd name="T3" fmla="*/ 29 h 29"/>
                  <a:gd name="T4" fmla="*/ 24 w 24"/>
                  <a:gd name="T5" fmla="*/ 29 h 29"/>
                  <a:gd name="T6" fmla="*/ 24 w 24"/>
                  <a:gd name="T7" fmla="*/ 26 h 29"/>
                  <a:gd name="T8" fmla="*/ 0 w 24"/>
                  <a:gd name="T9" fmla="*/ 0 h 29"/>
                </a:gdLst>
                <a:ahLst/>
                <a:cxnLst>
                  <a:cxn ang="0">
                    <a:pos x="T0" y="T1"/>
                  </a:cxn>
                  <a:cxn ang="0">
                    <a:pos x="T2" y="T3"/>
                  </a:cxn>
                  <a:cxn ang="0">
                    <a:pos x="T4" y="T5"/>
                  </a:cxn>
                  <a:cxn ang="0">
                    <a:pos x="T6" y="T7"/>
                  </a:cxn>
                  <a:cxn ang="0">
                    <a:pos x="T8" y="T9"/>
                  </a:cxn>
                </a:cxnLst>
                <a:rect l="0" t="0" r="r" b="b"/>
                <a:pathLst>
                  <a:path w="24" h="29">
                    <a:moveTo>
                      <a:pt x="0" y="0"/>
                    </a:moveTo>
                    <a:cubicBezTo>
                      <a:pt x="1" y="29"/>
                      <a:pt x="1" y="29"/>
                      <a:pt x="1" y="29"/>
                    </a:cubicBezTo>
                    <a:cubicBezTo>
                      <a:pt x="24" y="29"/>
                      <a:pt x="24" y="29"/>
                      <a:pt x="24" y="29"/>
                    </a:cubicBezTo>
                    <a:cubicBezTo>
                      <a:pt x="24" y="28"/>
                      <a:pt x="24" y="27"/>
                      <a:pt x="24" y="26"/>
                    </a:cubicBezTo>
                    <a:cubicBezTo>
                      <a:pt x="14" y="19"/>
                      <a:pt x="6" y="1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32" name="Freeform 305"/>
              <p:cNvSpPr/>
              <p:nvPr/>
            </p:nvSpPr>
            <p:spPr bwMode="auto">
              <a:xfrm>
                <a:off x="3035614" y="4422694"/>
                <a:ext cx="54214" cy="41203"/>
              </a:xfrm>
              <a:custGeom>
                <a:avLst/>
                <a:gdLst>
                  <a:gd name="T0" fmla="*/ 43 w 50"/>
                  <a:gd name="T1" fmla="*/ 0 h 38"/>
                  <a:gd name="T2" fmla="*/ 36 w 50"/>
                  <a:gd name="T3" fmla="*/ 0 h 38"/>
                  <a:gd name="T4" fmla="*/ 14 w 50"/>
                  <a:gd name="T5" fmla="*/ 0 h 38"/>
                  <a:gd name="T6" fmla="*/ 7 w 50"/>
                  <a:gd name="T7" fmla="*/ 0 h 38"/>
                  <a:gd name="T8" fmla="*/ 0 w 50"/>
                  <a:gd name="T9" fmla="*/ 38 h 38"/>
                  <a:gd name="T10" fmla="*/ 14 w 50"/>
                  <a:gd name="T11" fmla="*/ 38 h 38"/>
                  <a:gd name="T12" fmla="*/ 36 w 50"/>
                  <a:gd name="T13" fmla="*/ 38 h 38"/>
                  <a:gd name="T14" fmla="*/ 50 w 50"/>
                  <a:gd name="T15" fmla="*/ 38 h 38"/>
                  <a:gd name="T16" fmla="*/ 43 w 50"/>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38">
                    <a:moveTo>
                      <a:pt x="43" y="0"/>
                    </a:moveTo>
                    <a:lnTo>
                      <a:pt x="36" y="0"/>
                    </a:lnTo>
                    <a:lnTo>
                      <a:pt x="14" y="0"/>
                    </a:lnTo>
                    <a:lnTo>
                      <a:pt x="7" y="0"/>
                    </a:lnTo>
                    <a:lnTo>
                      <a:pt x="0" y="38"/>
                    </a:lnTo>
                    <a:lnTo>
                      <a:pt x="14" y="38"/>
                    </a:lnTo>
                    <a:lnTo>
                      <a:pt x="36" y="38"/>
                    </a:lnTo>
                    <a:lnTo>
                      <a:pt x="50" y="38"/>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33" name="Freeform 306"/>
              <p:cNvSpPr/>
              <p:nvPr/>
            </p:nvSpPr>
            <p:spPr bwMode="auto">
              <a:xfrm>
                <a:off x="2964051" y="4430285"/>
                <a:ext cx="61805" cy="59636"/>
              </a:xfrm>
              <a:custGeom>
                <a:avLst/>
                <a:gdLst>
                  <a:gd name="T0" fmla="*/ 33 w 57"/>
                  <a:gd name="T1" fmla="*/ 0 h 55"/>
                  <a:gd name="T2" fmla="*/ 26 w 57"/>
                  <a:gd name="T3" fmla="*/ 5 h 55"/>
                  <a:gd name="T4" fmla="*/ 7 w 57"/>
                  <a:gd name="T5" fmla="*/ 14 h 55"/>
                  <a:gd name="T6" fmla="*/ 0 w 57"/>
                  <a:gd name="T7" fmla="*/ 19 h 55"/>
                  <a:gd name="T8" fmla="*/ 14 w 57"/>
                  <a:gd name="T9" fmla="*/ 55 h 55"/>
                  <a:gd name="T10" fmla="*/ 28 w 57"/>
                  <a:gd name="T11" fmla="*/ 47 h 55"/>
                  <a:gd name="T12" fmla="*/ 45 w 57"/>
                  <a:gd name="T13" fmla="*/ 38 h 55"/>
                  <a:gd name="T14" fmla="*/ 57 w 57"/>
                  <a:gd name="T15" fmla="*/ 31 h 55"/>
                  <a:gd name="T16" fmla="*/ 33 w 5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33" y="0"/>
                    </a:moveTo>
                    <a:lnTo>
                      <a:pt x="26" y="5"/>
                    </a:lnTo>
                    <a:lnTo>
                      <a:pt x="7" y="14"/>
                    </a:lnTo>
                    <a:lnTo>
                      <a:pt x="0" y="19"/>
                    </a:lnTo>
                    <a:lnTo>
                      <a:pt x="14" y="55"/>
                    </a:lnTo>
                    <a:lnTo>
                      <a:pt x="28" y="47"/>
                    </a:lnTo>
                    <a:lnTo>
                      <a:pt x="45" y="38"/>
                    </a:lnTo>
                    <a:lnTo>
                      <a:pt x="57" y="31"/>
                    </a:lnTo>
                    <a:lnTo>
                      <a:pt x="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34" name="Freeform 307"/>
              <p:cNvSpPr/>
              <p:nvPr/>
            </p:nvSpPr>
            <p:spPr bwMode="auto">
              <a:xfrm>
                <a:off x="2909837" y="4479077"/>
                <a:ext cx="61805" cy="61805"/>
              </a:xfrm>
              <a:custGeom>
                <a:avLst/>
                <a:gdLst>
                  <a:gd name="T0" fmla="*/ 19 w 57"/>
                  <a:gd name="T1" fmla="*/ 0 h 57"/>
                  <a:gd name="T2" fmla="*/ 15 w 57"/>
                  <a:gd name="T3" fmla="*/ 7 h 57"/>
                  <a:gd name="T4" fmla="*/ 5 w 57"/>
                  <a:gd name="T5" fmla="*/ 26 h 57"/>
                  <a:gd name="T6" fmla="*/ 0 w 57"/>
                  <a:gd name="T7" fmla="*/ 33 h 57"/>
                  <a:gd name="T8" fmla="*/ 31 w 57"/>
                  <a:gd name="T9" fmla="*/ 57 h 57"/>
                  <a:gd name="T10" fmla="*/ 38 w 57"/>
                  <a:gd name="T11" fmla="*/ 45 h 57"/>
                  <a:gd name="T12" fmla="*/ 50 w 57"/>
                  <a:gd name="T13" fmla="*/ 26 h 57"/>
                  <a:gd name="T14" fmla="*/ 57 w 57"/>
                  <a:gd name="T15" fmla="*/ 14 h 57"/>
                  <a:gd name="T16" fmla="*/ 19 w 57"/>
                  <a:gd name="T1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19" y="0"/>
                    </a:moveTo>
                    <a:lnTo>
                      <a:pt x="15" y="7"/>
                    </a:lnTo>
                    <a:lnTo>
                      <a:pt x="5" y="26"/>
                    </a:lnTo>
                    <a:lnTo>
                      <a:pt x="0" y="33"/>
                    </a:lnTo>
                    <a:lnTo>
                      <a:pt x="31" y="57"/>
                    </a:lnTo>
                    <a:lnTo>
                      <a:pt x="38" y="45"/>
                    </a:lnTo>
                    <a:lnTo>
                      <a:pt x="50" y="26"/>
                    </a:lnTo>
                    <a:lnTo>
                      <a:pt x="57" y="14"/>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35" name="Freeform 308"/>
              <p:cNvSpPr/>
              <p:nvPr/>
            </p:nvSpPr>
            <p:spPr bwMode="auto">
              <a:xfrm>
                <a:off x="2897909" y="4550640"/>
                <a:ext cx="40119" cy="52046"/>
              </a:xfrm>
              <a:custGeom>
                <a:avLst/>
                <a:gdLst>
                  <a:gd name="T0" fmla="*/ 0 w 37"/>
                  <a:gd name="T1" fmla="*/ 5 h 48"/>
                  <a:gd name="T2" fmla="*/ 0 w 37"/>
                  <a:gd name="T3" fmla="*/ 14 h 48"/>
                  <a:gd name="T4" fmla="*/ 0 w 37"/>
                  <a:gd name="T5" fmla="*/ 33 h 48"/>
                  <a:gd name="T6" fmla="*/ 0 w 37"/>
                  <a:gd name="T7" fmla="*/ 43 h 48"/>
                  <a:gd name="T8" fmla="*/ 37 w 37"/>
                  <a:gd name="T9" fmla="*/ 48 h 48"/>
                  <a:gd name="T10" fmla="*/ 37 w 37"/>
                  <a:gd name="T11" fmla="*/ 33 h 48"/>
                  <a:gd name="T12" fmla="*/ 37 w 37"/>
                  <a:gd name="T13" fmla="*/ 14 h 48"/>
                  <a:gd name="T14" fmla="*/ 37 w 37"/>
                  <a:gd name="T15" fmla="*/ 0 h 48"/>
                  <a:gd name="T16" fmla="*/ 0 w 37"/>
                  <a:gd name="T17"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8">
                    <a:moveTo>
                      <a:pt x="0" y="5"/>
                    </a:moveTo>
                    <a:lnTo>
                      <a:pt x="0" y="14"/>
                    </a:lnTo>
                    <a:lnTo>
                      <a:pt x="0" y="33"/>
                    </a:lnTo>
                    <a:lnTo>
                      <a:pt x="0" y="43"/>
                    </a:lnTo>
                    <a:lnTo>
                      <a:pt x="37" y="48"/>
                    </a:lnTo>
                    <a:lnTo>
                      <a:pt x="37" y="33"/>
                    </a:lnTo>
                    <a:lnTo>
                      <a:pt x="37" y="14"/>
                    </a:lnTo>
                    <a:lnTo>
                      <a:pt x="37"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36" name="Freeform 309"/>
              <p:cNvSpPr/>
              <p:nvPr/>
            </p:nvSpPr>
            <p:spPr bwMode="auto">
              <a:xfrm>
                <a:off x="2905500" y="4612444"/>
                <a:ext cx="58551" cy="61805"/>
              </a:xfrm>
              <a:custGeom>
                <a:avLst/>
                <a:gdLst>
                  <a:gd name="T0" fmla="*/ 0 w 54"/>
                  <a:gd name="T1" fmla="*/ 26 h 57"/>
                  <a:gd name="T2" fmla="*/ 4 w 54"/>
                  <a:gd name="T3" fmla="*/ 33 h 57"/>
                  <a:gd name="T4" fmla="*/ 14 w 54"/>
                  <a:gd name="T5" fmla="*/ 50 h 57"/>
                  <a:gd name="T6" fmla="*/ 19 w 54"/>
                  <a:gd name="T7" fmla="*/ 57 h 57"/>
                  <a:gd name="T8" fmla="*/ 54 w 54"/>
                  <a:gd name="T9" fmla="*/ 43 h 57"/>
                  <a:gd name="T10" fmla="*/ 47 w 54"/>
                  <a:gd name="T11" fmla="*/ 31 h 57"/>
                  <a:gd name="T12" fmla="*/ 37 w 54"/>
                  <a:gd name="T13" fmla="*/ 14 h 57"/>
                  <a:gd name="T14" fmla="*/ 30 w 54"/>
                  <a:gd name="T15" fmla="*/ 0 h 57"/>
                  <a:gd name="T16" fmla="*/ 0 w 54"/>
                  <a:gd name="T17"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0" y="26"/>
                    </a:moveTo>
                    <a:lnTo>
                      <a:pt x="4" y="33"/>
                    </a:lnTo>
                    <a:lnTo>
                      <a:pt x="14" y="50"/>
                    </a:lnTo>
                    <a:lnTo>
                      <a:pt x="19" y="57"/>
                    </a:lnTo>
                    <a:lnTo>
                      <a:pt x="54" y="43"/>
                    </a:lnTo>
                    <a:lnTo>
                      <a:pt x="47" y="31"/>
                    </a:lnTo>
                    <a:lnTo>
                      <a:pt x="37" y="14"/>
                    </a:lnTo>
                    <a:lnTo>
                      <a:pt x="30" y="0"/>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37" name="Freeform 310"/>
              <p:cNvSpPr/>
              <p:nvPr/>
            </p:nvSpPr>
            <p:spPr bwMode="auto">
              <a:xfrm>
                <a:off x="2954292" y="4668827"/>
                <a:ext cx="60720" cy="58551"/>
              </a:xfrm>
              <a:custGeom>
                <a:avLst/>
                <a:gdLst>
                  <a:gd name="T0" fmla="*/ 0 w 56"/>
                  <a:gd name="T1" fmla="*/ 35 h 54"/>
                  <a:gd name="T2" fmla="*/ 7 w 56"/>
                  <a:gd name="T3" fmla="*/ 40 h 54"/>
                  <a:gd name="T4" fmla="*/ 26 w 56"/>
                  <a:gd name="T5" fmla="*/ 50 h 54"/>
                  <a:gd name="T6" fmla="*/ 30 w 56"/>
                  <a:gd name="T7" fmla="*/ 54 h 54"/>
                  <a:gd name="T8" fmla="*/ 56 w 56"/>
                  <a:gd name="T9" fmla="*/ 24 h 54"/>
                  <a:gd name="T10" fmla="*/ 45 w 56"/>
                  <a:gd name="T11" fmla="*/ 17 h 54"/>
                  <a:gd name="T12" fmla="*/ 26 w 56"/>
                  <a:gd name="T13" fmla="*/ 7 h 54"/>
                  <a:gd name="T14" fmla="*/ 14 w 56"/>
                  <a:gd name="T15" fmla="*/ 0 h 54"/>
                  <a:gd name="T16" fmla="*/ 0 w 56"/>
                  <a:gd name="T1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0" y="35"/>
                    </a:moveTo>
                    <a:lnTo>
                      <a:pt x="7" y="40"/>
                    </a:lnTo>
                    <a:lnTo>
                      <a:pt x="26" y="50"/>
                    </a:lnTo>
                    <a:lnTo>
                      <a:pt x="30" y="54"/>
                    </a:lnTo>
                    <a:lnTo>
                      <a:pt x="56" y="24"/>
                    </a:lnTo>
                    <a:lnTo>
                      <a:pt x="45" y="17"/>
                    </a:lnTo>
                    <a:lnTo>
                      <a:pt x="26" y="7"/>
                    </a:lnTo>
                    <a:lnTo>
                      <a:pt x="14" y="0"/>
                    </a:lnTo>
                    <a:lnTo>
                      <a:pt x="0"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38" name="Freeform 311"/>
              <p:cNvSpPr/>
              <p:nvPr/>
            </p:nvSpPr>
            <p:spPr bwMode="auto">
              <a:xfrm>
                <a:off x="3022602" y="4699187"/>
                <a:ext cx="54214" cy="44456"/>
              </a:xfrm>
              <a:custGeom>
                <a:avLst/>
                <a:gdLst>
                  <a:gd name="T0" fmla="*/ 8 w 50"/>
                  <a:gd name="T1" fmla="*/ 41 h 41"/>
                  <a:gd name="T2" fmla="*/ 15 w 50"/>
                  <a:gd name="T3" fmla="*/ 41 h 41"/>
                  <a:gd name="T4" fmla="*/ 36 w 50"/>
                  <a:gd name="T5" fmla="*/ 41 h 41"/>
                  <a:gd name="T6" fmla="*/ 43 w 50"/>
                  <a:gd name="T7" fmla="*/ 41 h 41"/>
                  <a:gd name="T8" fmla="*/ 50 w 50"/>
                  <a:gd name="T9" fmla="*/ 0 h 41"/>
                  <a:gd name="T10" fmla="*/ 36 w 50"/>
                  <a:gd name="T11" fmla="*/ 0 h 41"/>
                  <a:gd name="T12" fmla="*/ 15 w 50"/>
                  <a:gd name="T13" fmla="*/ 0 h 41"/>
                  <a:gd name="T14" fmla="*/ 0 w 50"/>
                  <a:gd name="T15" fmla="*/ 0 h 41"/>
                  <a:gd name="T16" fmla="*/ 8 w 50"/>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1">
                    <a:moveTo>
                      <a:pt x="8" y="41"/>
                    </a:moveTo>
                    <a:lnTo>
                      <a:pt x="15" y="41"/>
                    </a:lnTo>
                    <a:lnTo>
                      <a:pt x="36" y="41"/>
                    </a:lnTo>
                    <a:lnTo>
                      <a:pt x="43" y="41"/>
                    </a:lnTo>
                    <a:lnTo>
                      <a:pt x="50" y="0"/>
                    </a:lnTo>
                    <a:lnTo>
                      <a:pt x="36" y="0"/>
                    </a:lnTo>
                    <a:lnTo>
                      <a:pt x="15" y="0"/>
                    </a:lnTo>
                    <a:lnTo>
                      <a:pt x="0" y="0"/>
                    </a:lnTo>
                    <a:lnTo>
                      <a:pt x="8"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40" name="Freeform 312"/>
              <p:cNvSpPr/>
              <p:nvPr/>
            </p:nvSpPr>
            <p:spPr bwMode="auto">
              <a:xfrm>
                <a:off x="3087659" y="4674248"/>
                <a:ext cx="60720" cy="58551"/>
              </a:xfrm>
              <a:custGeom>
                <a:avLst/>
                <a:gdLst>
                  <a:gd name="T0" fmla="*/ 26 w 56"/>
                  <a:gd name="T1" fmla="*/ 54 h 54"/>
                  <a:gd name="T2" fmla="*/ 30 w 56"/>
                  <a:gd name="T3" fmla="*/ 52 h 54"/>
                  <a:gd name="T4" fmla="*/ 49 w 56"/>
                  <a:gd name="T5" fmla="*/ 40 h 54"/>
                  <a:gd name="T6" fmla="*/ 56 w 56"/>
                  <a:gd name="T7" fmla="*/ 38 h 54"/>
                  <a:gd name="T8" fmla="*/ 42 w 56"/>
                  <a:gd name="T9" fmla="*/ 0 h 54"/>
                  <a:gd name="T10" fmla="*/ 30 w 56"/>
                  <a:gd name="T11" fmla="*/ 7 h 54"/>
                  <a:gd name="T12" fmla="*/ 11 w 56"/>
                  <a:gd name="T13" fmla="*/ 19 h 54"/>
                  <a:gd name="T14" fmla="*/ 0 w 56"/>
                  <a:gd name="T15" fmla="*/ 26 h 54"/>
                  <a:gd name="T16" fmla="*/ 26 w 56"/>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26" y="54"/>
                    </a:moveTo>
                    <a:lnTo>
                      <a:pt x="30" y="52"/>
                    </a:lnTo>
                    <a:lnTo>
                      <a:pt x="49" y="40"/>
                    </a:lnTo>
                    <a:lnTo>
                      <a:pt x="56" y="38"/>
                    </a:lnTo>
                    <a:lnTo>
                      <a:pt x="42" y="0"/>
                    </a:lnTo>
                    <a:lnTo>
                      <a:pt x="30" y="7"/>
                    </a:lnTo>
                    <a:lnTo>
                      <a:pt x="11" y="19"/>
                    </a:lnTo>
                    <a:lnTo>
                      <a:pt x="0" y="26"/>
                    </a:lnTo>
                    <a:lnTo>
                      <a:pt x="26"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41" name="Freeform 313"/>
              <p:cNvSpPr/>
              <p:nvPr/>
            </p:nvSpPr>
            <p:spPr bwMode="auto">
              <a:xfrm>
                <a:off x="3144042" y="4625456"/>
                <a:ext cx="58551" cy="58551"/>
              </a:xfrm>
              <a:custGeom>
                <a:avLst/>
                <a:gdLst>
                  <a:gd name="T0" fmla="*/ 35 w 54"/>
                  <a:gd name="T1" fmla="*/ 54 h 54"/>
                  <a:gd name="T2" fmla="*/ 40 w 54"/>
                  <a:gd name="T3" fmla="*/ 47 h 54"/>
                  <a:gd name="T4" fmla="*/ 49 w 54"/>
                  <a:gd name="T5" fmla="*/ 31 h 54"/>
                  <a:gd name="T6" fmla="*/ 54 w 54"/>
                  <a:gd name="T7" fmla="*/ 23 h 54"/>
                  <a:gd name="T8" fmla="*/ 23 w 54"/>
                  <a:gd name="T9" fmla="*/ 0 h 54"/>
                  <a:gd name="T10" fmla="*/ 16 w 54"/>
                  <a:gd name="T11" fmla="*/ 12 h 54"/>
                  <a:gd name="T12" fmla="*/ 7 w 54"/>
                  <a:gd name="T13" fmla="*/ 28 h 54"/>
                  <a:gd name="T14" fmla="*/ 0 w 54"/>
                  <a:gd name="T15" fmla="*/ 40 h 54"/>
                  <a:gd name="T16" fmla="*/ 35 w 54"/>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4">
                    <a:moveTo>
                      <a:pt x="35" y="54"/>
                    </a:moveTo>
                    <a:lnTo>
                      <a:pt x="40" y="47"/>
                    </a:lnTo>
                    <a:lnTo>
                      <a:pt x="49" y="31"/>
                    </a:lnTo>
                    <a:lnTo>
                      <a:pt x="54" y="23"/>
                    </a:lnTo>
                    <a:lnTo>
                      <a:pt x="23" y="0"/>
                    </a:lnTo>
                    <a:lnTo>
                      <a:pt x="16" y="12"/>
                    </a:lnTo>
                    <a:lnTo>
                      <a:pt x="7" y="28"/>
                    </a:lnTo>
                    <a:lnTo>
                      <a:pt x="0" y="40"/>
                    </a:lnTo>
                    <a:lnTo>
                      <a:pt x="35"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42" name="Freeform 314"/>
              <p:cNvSpPr/>
              <p:nvPr/>
            </p:nvSpPr>
            <p:spPr bwMode="auto">
              <a:xfrm>
                <a:off x="3174402" y="4563651"/>
                <a:ext cx="43371" cy="50962"/>
              </a:xfrm>
              <a:custGeom>
                <a:avLst/>
                <a:gdLst>
                  <a:gd name="T0" fmla="*/ 40 w 40"/>
                  <a:gd name="T1" fmla="*/ 43 h 47"/>
                  <a:gd name="T2" fmla="*/ 40 w 40"/>
                  <a:gd name="T3" fmla="*/ 33 h 47"/>
                  <a:gd name="T4" fmla="*/ 40 w 40"/>
                  <a:gd name="T5" fmla="*/ 14 h 47"/>
                  <a:gd name="T6" fmla="*/ 40 w 40"/>
                  <a:gd name="T7" fmla="*/ 5 h 47"/>
                  <a:gd name="T8" fmla="*/ 0 w 40"/>
                  <a:gd name="T9" fmla="*/ 0 h 47"/>
                  <a:gd name="T10" fmla="*/ 0 w 40"/>
                  <a:gd name="T11" fmla="*/ 14 h 47"/>
                  <a:gd name="T12" fmla="*/ 0 w 40"/>
                  <a:gd name="T13" fmla="*/ 33 h 47"/>
                  <a:gd name="T14" fmla="*/ 0 w 40"/>
                  <a:gd name="T15" fmla="*/ 47 h 47"/>
                  <a:gd name="T16" fmla="*/ 40 w 40"/>
                  <a:gd name="T17"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40" y="43"/>
                    </a:moveTo>
                    <a:lnTo>
                      <a:pt x="40" y="33"/>
                    </a:lnTo>
                    <a:lnTo>
                      <a:pt x="40" y="14"/>
                    </a:lnTo>
                    <a:lnTo>
                      <a:pt x="40" y="5"/>
                    </a:lnTo>
                    <a:lnTo>
                      <a:pt x="0" y="0"/>
                    </a:lnTo>
                    <a:lnTo>
                      <a:pt x="0" y="14"/>
                    </a:lnTo>
                    <a:lnTo>
                      <a:pt x="0" y="33"/>
                    </a:lnTo>
                    <a:lnTo>
                      <a:pt x="0" y="47"/>
                    </a:lnTo>
                    <a:lnTo>
                      <a:pt x="4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43" name="Freeform 315"/>
              <p:cNvSpPr/>
              <p:nvPr/>
            </p:nvSpPr>
            <p:spPr bwMode="auto">
              <a:xfrm>
                <a:off x="3148379" y="4492088"/>
                <a:ext cx="59636" cy="58551"/>
              </a:xfrm>
              <a:custGeom>
                <a:avLst/>
                <a:gdLst>
                  <a:gd name="T0" fmla="*/ 55 w 55"/>
                  <a:gd name="T1" fmla="*/ 31 h 54"/>
                  <a:gd name="T2" fmla="*/ 52 w 55"/>
                  <a:gd name="T3" fmla="*/ 24 h 54"/>
                  <a:gd name="T4" fmla="*/ 40 w 55"/>
                  <a:gd name="T5" fmla="*/ 7 h 54"/>
                  <a:gd name="T6" fmla="*/ 38 w 55"/>
                  <a:gd name="T7" fmla="*/ 0 h 54"/>
                  <a:gd name="T8" fmla="*/ 0 w 55"/>
                  <a:gd name="T9" fmla="*/ 14 h 54"/>
                  <a:gd name="T10" fmla="*/ 7 w 55"/>
                  <a:gd name="T11" fmla="*/ 26 h 54"/>
                  <a:gd name="T12" fmla="*/ 17 w 55"/>
                  <a:gd name="T13" fmla="*/ 42 h 54"/>
                  <a:gd name="T14" fmla="*/ 24 w 55"/>
                  <a:gd name="T15" fmla="*/ 54 h 54"/>
                  <a:gd name="T16" fmla="*/ 55 w 55"/>
                  <a:gd name="T1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4">
                    <a:moveTo>
                      <a:pt x="55" y="31"/>
                    </a:moveTo>
                    <a:lnTo>
                      <a:pt x="52" y="24"/>
                    </a:lnTo>
                    <a:lnTo>
                      <a:pt x="40" y="7"/>
                    </a:lnTo>
                    <a:lnTo>
                      <a:pt x="38" y="0"/>
                    </a:lnTo>
                    <a:lnTo>
                      <a:pt x="0" y="14"/>
                    </a:lnTo>
                    <a:lnTo>
                      <a:pt x="7" y="26"/>
                    </a:lnTo>
                    <a:lnTo>
                      <a:pt x="17" y="42"/>
                    </a:lnTo>
                    <a:lnTo>
                      <a:pt x="24" y="54"/>
                    </a:lnTo>
                    <a:lnTo>
                      <a:pt x="55"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44" name="Freeform 316"/>
              <p:cNvSpPr/>
              <p:nvPr/>
            </p:nvSpPr>
            <p:spPr bwMode="auto">
              <a:xfrm>
                <a:off x="3097418" y="4437874"/>
                <a:ext cx="61805" cy="59636"/>
              </a:xfrm>
              <a:custGeom>
                <a:avLst/>
                <a:gdLst>
                  <a:gd name="T0" fmla="*/ 57 w 57"/>
                  <a:gd name="T1" fmla="*/ 17 h 55"/>
                  <a:gd name="T2" fmla="*/ 50 w 57"/>
                  <a:gd name="T3" fmla="*/ 14 h 55"/>
                  <a:gd name="T4" fmla="*/ 33 w 57"/>
                  <a:gd name="T5" fmla="*/ 3 h 55"/>
                  <a:gd name="T6" fmla="*/ 26 w 57"/>
                  <a:gd name="T7" fmla="*/ 0 h 55"/>
                  <a:gd name="T8" fmla="*/ 0 w 57"/>
                  <a:gd name="T9" fmla="*/ 31 h 55"/>
                  <a:gd name="T10" fmla="*/ 14 w 57"/>
                  <a:gd name="T11" fmla="*/ 38 h 55"/>
                  <a:gd name="T12" fmla="*/ 31 w 57"/>
                  <a:gd name="T13" fmla="*/ 48 h 55"/>
                  <a:gd name="T14" fmla="*/ 43 w 57"/>
                  <a:gd name="T15" fmla="*/ 55 h 55"/>
                  <a:gd name="T16" fmla="*/ 57 w 57"/>
                  <a:gd name="T17" fmla="*/ 1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57" y="17"/>
                    </a:moveTo>
                    <a:lnTo>
                      <a:pt x="50" y="14"/>
                    </a:lnTo>
                    <a:lnTo>
                      <a:pt x="33" y="3"/>
                    </a:lnTo>
                    <a:lnTo>
                      <a:pt x="26" y="0"/>
                    </a:lnTo>
                    <a:lnTo>
                      <a:pt x="0" y="31"/>
                    </a:lnTo>
                    <a:lnTo>
                      <a:pt x="14" y="38"/>
                    </a:lnTo>
                    <a:lnTo>
                      <a:pt x="31" y="48"/>
                    </a:lnTo>
                    <a:lnTo>
                      <a:pt x="43" y="55"/>
                    </a:lnTo>
                    <a:lnTo>
                      <a:pt x="57"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45" name="Freeform 317"/>
              <p:cNvSpPr>
                <a:spLocks noEditPoints="1"/>
              </p:cNvSpPr>
              <p:nvPr/>
            </p:nvSpPr>
            <p:spPr bwMode="auto">
              <a:xfrm>
                <a:off x="2926101" y="4448717"/>
                <a:ext cx="263481" cy="266734"/>
              </a:xfrm>
              <a:custGeom>
                <a:avLst/>
                <a:gdLst>
                  <a:gd name="T0" fmla="*/ 51 w 103"/>
                  <a:gd name="T1" fmla="*/ 104 h 104"/>
                  <a:gd name="T2" fmla="*/ 0 w 103"/>
                  <a:gd name="T3" fmla="*/ 52 h 104"/>
                  <a:gd name="T4" fmla="*/ 51 w 103"/>
                  <a:gd name="T5" fmla="*/ 0 h 104"/>
                  <a:gd name="T6" fmla="*/ 103 w 103"/>
                  <a:gd name="T7" fmla="*/ 52 h 104"/>
                  <a:gd name="T8" fmla="*/ 51 w 103"/>
                  <a:gd name="T9" fmla="*/ 104 h 104"/>
                  <a:gd name="T10" fmla="*/ 51 w 103"/>
                  <a:gd name="T11" fmla="*/ 16 h 104"/>
                  <a:gd name="T12" fmla="*/ 15 w 103"/>
                  <a:gd name="T13" fmla="*/ 52 h 104"/>
                  <a:gd name="T14" fmla="*/ 51 w 103"/>
                  <a:gd name="T15" fmla="*/ 89 h 104"/>
                  <a:gd name="T16" fmla="*/ 87 w 103"/>
                  <a:gd name="T17" fmla="*/ 52 h 104"/>
                  <a:gd name="T18" fmla="*/ 51 w 103"/>
                  <a:gd name="T1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4">
                    <a:moveTo>
                      <a:pt x="51" y="104"/>
                    </a:moveTo>
                    <a:cubicBezTo>
                      <a:pt x="23" y="104"/>
                      <a:pt x="0" y="81"/>
                      <a:pt x="0" y="52"/>
                    </a:cubicBezTo>
                    <a:cubicBezTo>
                      <a:pt x="0" y="24"/>
                      <a:pt x="23" y="0"/>
                      <a:pt x="51" y="0"/>
                    </a:cubicBezTo>
                    <a:cubicBezTo>
                      <a:pt x="80" y="0"/>
                      <a:pt x="103" y="24"/>
                      <a:pt x="103" y="52"/>
                    </a:cubicBezTo>
                    <a:cubicBezTo>
                      <a:pt x="103" y="81"/>
                      <a:pt x="80" y="104"/>
                      <a:pt x="51" y="104"/>
                    </a:cubicBezTo>
                    <a:close/>
                    <a:moveTo>
                      <a:pt x="51" y="16"/>
                    </a:moveTo>
                    <a:cubicBezTo>
                      <a:pt x="31" y="16"/>
                      <a:pt x="15" y="32"/>
                      <a:pt x="15" y="52"/>
                    </a:cubicBezTo>
                    <a:cubicBezTo>
                      <a:pt x="15" y="73"/>
                      <a:pt x="31" y="89"/>
                      <a:pt x="51" y="89"/>
                    </a:cubicBezTo>
                    <a:cubicBezTo>
                      <a:pt x="71" y="89"/>
                      <a:pt x="87" y="73"/>
                      <a:pt x="87" y="52"/>
                    </a:cubicBezTo>
                    <a:cubicBezTo>
                      <a:pt x="87" y="32"/>
                      <a:pt x="71" y="16"/>
                      <a:pt x="5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46" name="Oval 318"/>
              <p:cNvSpPr>
                <a:spLocks noChangeArrowheads="1"/>
              </p:cNvSpPr>
              <p:nvPr/>
            </p:nvSpPr>
            <p:spPr bwMode="auto">
              <a:xfrm>
                <a:off x="2999832" y="4525702"/>
                <a:ext cx="112766" cy="1127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grpSp>
      </p:grpSp>
      <p:grpSp>
        <p:nvGrpSpPr>
          <p:cNvPr id="47" name="组合 46"/>
          <p:cNvGrpSpPr/>
          <p:nvPr/>
        </p:nvGrpSpPr>
        <p:grpSpPr>
          <a:xfrm>
            <a:off x="5397389" y="1830647"/>
            <a:ext cx="495930" cy="495930"/>
            <a:chOff x="5136691" y="1609681"/>
            <a:chExt cx="495930" cy="495930"/>
          </a:xfrm>
        </p:grpSpPr>
        <p:grpSp>
          <p:nvGrpSpPr>
            <p:cNvPr id="48" name="组合 47"/>
            <p:cNvGrpSpPr/>
            <p:nvPr/>
          </p:nvGrpSpPr>
          <p:grpSpPr>
            <a:xfrm>
              <a:off x="5136691" y="1609681"/>
              <a:ext cx="495930" cy="495930"/>
              <a:chOff x="3092450" y="4083053"/>
              <a:chExt cx="800100" cy="800100"/>
            </a:xfrm>
          </p:grpSpPr>
          <p:sp>
            <p:nvSpPr>
              <p:cNvPr id="53" name="椭圆 52"/>
              <p:cNvSpPr/>
              <p:nvPr/>
            </p:nvSpPr>
            <p:spPr>
              <a:xfrm>
                <a:off x="3092450" y="4083053"/>
                <a:ext cx="800100" cy="800100"/>
              </a:xfrm>
              <a:prstGeom prst="ellipse">
                <a:avLst/>
              </a:prstGeom>
              <a:solidFill>
                <a:srgbClr val="F9F9F9">
                  <a:alpha val="50000"/>
                </a:srgbClr>
              </a:solidFill>
              <a:ln w="19050">
                <a:noFill/>
              </a:ln>
              <a:effectLst>
                <a:outerShdw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54" name="椭圆 53"/>
              <p:cNvSpPr/>
              <p:nvPr/>
            </p:nvSpPr>
            <p:spPr>
              <a:xfrm>
                <a:off x="3187082" y="4177683"/>
                <a:ext cx="610837" cy="610837"/>
              </a:xfrm>
              <a:prstGeom prst="ellipse">
                <a:avLst/>
              </a:prstGeom>
              <a:noFill/>
              <a:ln w="19050">
                <a:gradFill flip="none" rotWithShape="1">
                  <a:gsLst>
                    <a:gs pos="0">
                      <a:srgbClr val="DCDCDC"/>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grpSp>
        <p:grpSp>
          <p:nvGrpSpPr>
            <p:cNvPr id="49" name="组合 48"/>
            <p:cNvGrpSpPr/>
            <p:nvPr/>
          </p:nvGrpSpPr>
          <p:grpSpPr>
            <a:xfrm>
              <a:off x="5283355" y="1787248"/>
              <a:ext cx="219920" cy="149813"/>
              <a:chOff x="4895160" y="4287159"/>
              <a:chExt cx="571418" cy="389258"/>
            </a:xfrm>
            <a:solidFill>
              <a:schemeClr val="bg1"/>
            </a:solidFill>
          </p:grpSpPr>
          <p:sp>
            <p:nvSpPr>
              <p:cNvPr id="50" name="Freeform 327"/>
              <p:cNvSpPr>
                <a:spLocks noEditPoints="1"/>
              </p:cNvSpPr>
              <p:nvPr/>
            </p:nvSpPr>
            <p:spPr bwMode="auto">
              <a:xfrm>
                <a:off x="4895160" y="4287159"/>
                <a:ext cx="438051" cy="389258"/>
              </a:xfrm>
              <a:custGeom>
                <a:avLst/>
                <a:gdLst>
                  <a:gd name="T0" fmla="*/ 166 w 171"/>
                  <a:gd name="T1" fmla="*/ 0 h 152"/>
                  <a:gd name="T2" fmla="*/ 5 w 171"/>
                  <a:gd name="T3" fmla="*/ 0 h 152"/>
                  <a:gd name="T4" fmla="*/ 0 w 171"/>
                  <a:gd name="T5" fmla="*/ 5 h 152"/>
                  <a:gd name="T6" fmla="*/ 0 w 171"/>
                  <a:gd name="T7" fmla="*/ 146 h 152"/>
                  <a:gd name="T8" fmla="*/ 5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5" y="0"/>
                      <a:pt x="5" y="0"/>
                      <a:pt x="5" y="0"/>
                    </a:cubicBezTo>
                    <a:cubicBezTo>
                      <a:pt x="2" y="0"/>
                      <a:pt x="0" y="2"/>
                      <a:pt x="0" y="5"/>
                    </a:cubicBezTo>
                    <a:cubicBezTo>
                      <a:pt x="0" y="146"/>
                      <a:pt x="0" y="146"/>
                      <a:pt x="0" y="146"/>
                    </a:cubicBezTo>
                    <a:cubicBezTo>
                      <a:pt x="0" y="149"/>
                      <a:pt x="2" y="152"/>
                      <a:pt x="5"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51" name="Rectangle 328"/>
              <p:cNvSpPr>
                <a:spLocks noChangeArrowheads="1"/>
              </p:cNvSpPr>
              <p:nvPr/>
            </p:nvSpPr>
            <p:spPr bwMode="auto">
              <a:xfrm>
                <a:off x="4953712" y="4417273"/>
                <a:ext cx="315527" cy="596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52" name="Rectangle 329"/>
              <p:cNvSpPr>
                <a:spLocks noChangeArrowheads="1"/>
              </p:cNvSpPr>
              <p:nvPr/>
            </p:nvSpPr>
            <p:spPr bwMode="auto">
              <a:xfrm>
                <a:off x="4953712" y="4501847"/>
                <a:ext cx="99754" cy="1051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55" name="Rectangle 330"/>
              <p:cNvSpPr>
                <a:spLocks noChangeArrowheads="1"/>
              </p:cNvSpPr>
              <p:nvPr/>
            </p:nvSpPr>
            <p:spPr bwMode="auto">
              <a:xfrm>
                <a:off x="5071899" y="4505100"/>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56" name="Rectangle 331"/>
              <p:cNvSpPr>
                <a:spLocks noChangeArrowheads="1"/>
              </p:cNvSpPr>
              <p:nvPr/>
            </p:nvSpPr>
            <p:spPr bwMode="auto">
              <a:xfrm>
                <a:off x="5071899" y="4548471"/>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57" name="Rectangle 332"/>
              <p:cNvSpPr>
                <a:spLocks noChangeArrowheads="1"/>
              </p:cNvSpPr>
              <p:nvPr/>
            </p:nvSpPr>
            <p:spPr bwMode="auto">
              <a:xfrm>
                <a:off x="5071899" y="4589674"/>
                <a:ext cx="107344"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58" name="Freeform 333"/>
              <p:cNvSpPr/>
              <p:nvPr/>
            </p:nvSpPr>
            <p:spPr bwMode="auto">
              <a:xfrm>
                <a:off x="5225867" y="4569073"/>
                <a:ext cx="40119" cy="41203"/>
              </a:xfrm>
              <a:custGeom>
                <a:avLst/>
                <a:gdLst>
                  <a:gd name="T0" fmla="*/ 11 w 37"/>
                  <a:gd name="T1" fmla="*/ 0 h 38"/>
                  <a:gd name="T2" fmla="*/ 11 w 37"/>
                  <a:gd name="T3" fmla="*/ 2 h 38"/>
                  <a:gd name="T4" fmla="*/ 0 w 37"/>
                  <a:gd name="T5" fmla="*/ 38 h 38"/>
                  <a:gd name="T6" fmla="*/ 35 w 37"/>
                  <a:gd name="T7" fmla="*/ 26 h 38"/>
                  <a:gd name="T8" fmla="*/ 37 w 37"/>
                  <a:gd name="T9" fmla="*/ 26 h 38"/>
                  <a:gd name="T10" fmla="*/ 11 w 37"/>
                  <a:gd name="T11" fmla="*/ 0 h 38"/>
                </a:gdLst>
                <a:ahLst/>
                <a:cxnLst>
                  <a:cxn ang="0">
                    <a:pos x="T0" y="T1"/>
                  </a:cxn>
                  <a:cxn ang="0">
                    <a:pos x="T2" y="T3"/>
                  </a:cxn>
                  <a:cxn ang="0">
                    <a:pos x="T4" y="T5"/>
                  </a:cxn>
                  <a:cxn ang="0">
                    <a:pos x="T6" y="T7"/>
                  </a:cxn>
                  <a:cxn ang="0">
                    <a:pos x="T8" y="T9"/>
                  </a:cxn>
                  <a:cxn ang="0">
                    <a:pos x="T10" y="T11"/>
                  </a:cxn>
                </a:cxnLst>
                <a:rect l="0" t="0" r="r" b="b"/>
                <a:pathLst>
                  <a:path w="37" h="38">
                    <a:moveTo>
                      <a:pt x="11" y="0"/>
                    </a:moveTo>
                    <a:lnTo>
                      <a:pt x="11" y="2"/>
                    </a:lnTo>
                    <a:lnTo>
                      <a:pt x="0" y="38"/>
                    </a:lnTo>
                    <a:lnTo>
                      <a:pt x="35" y="26"/>
                    </a:lnTo>
                    <a:lnTo>
                      <a:pt x="37" y="26"/>
                    </a:ln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59" name="Freeform 334"/>
              <p:cNvSpPr/>
              <p:nvPr/>
            </p:nvSpPr>
            <p:spPr bwMode="auto">
              <a:xfrm>
                <a:off x="5389594" y="4366311"/>
                <a:ext cx="76984" cy="79153"/>
              </a:xfrm>
              <a:custGeom>
                <a:avLst/>
                <a:gdLst>
                  <a:gd name="T0" fmla="*/ 23 w 30"/>
                  <a:gd name="T1" fmla="*/ 31 h 31"/>
                  <a:gd name="T2" fmla="*/ 28 w 30"/>
                  <a:gd name="T3" fmla="*/ 25 h 31"/>
                  <a:gd name="T4" fmla="*/ 28 w 30"/>
                  <a:gd name="T5" fmla="*/ 18 h 31"/>
                  <a:gd name="T6" fmla="*/ 13 w 30"/>
                  <a:gd name="T7" fmla="*/ 2 h 31"/>
                  <a:gd name="T8" fmla="*/ 6 w 30"/>
                  <a:gd name="T9" fmla="*/ 2 h 31"/>
                  <a:gd name="T10" fmla="*/ 0 w 30"/>
                  <a:gd name="T11" fmla="*/ 8 h 31"/>
                  <a:gd name="T12" fmla="*/ 23 w 3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0" h="31">
                    <a:moveTo>
                      <a:pt x="23" y="31"/>
                    </a:moveTo>
                    <a:cubicBezTo>
                      <a:pt x="28" y="25"/>
                      <a:pt x="28" y="25"/>
                      <a:pt x="28" y="25"/>
                    </a:cubicBezTo>
                    <a:cubicBezTo>
                      <a:pt x="30" y="23"/>
                      <a:pt x="30" y="20"/>
                      <a:pt x="28" y="18"/>
                    </a:cubicBezTo>
                    <a:cubicBezTo>
                      <a:pt x="13" y="2"/>
                      <a:pt x="13" y="2"/>
                      <a:pt x="13" y="2"/>
                    </a:cubicBezTo>
                    <a:cubicBezTo>
                      <a:pt x="11" y="0"/>
                      <a:pt x="8" y="0"/>
                      <a:pt x="6" y="2"/>
                    </a:cubicBezTo>
                    <a:cubicBezTo>
                      <a:pt x="0" y="8"/>
                      <a:pt x="0" y="8"/>
                      <a:pt x="0" y="8"/>
                    </a:cubicBezTo>
                    <a:lnTo>
                      <a:pt x="23"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60" name="Freeform 335"/>
              <p:cNvSpPr/>
              <p:nvPr/>
            </p:nvSpPr>
            <p:spPr bwMode="auto">
              <a:xfrm>
                <a:off x="5258396" y="4394503"/>
                <a:ext cx="182160" cy="182160"/>
              </a:xfrm>
              <a:custGeom>
                <a:avLst/>
                <a:gdLst>
                  <a:gd name="T0" fmla="*/ 49 w 71"/>
                  <a:gd name="T1" fmla="*/ 0 h 71"/>
                  <a:gd name="T2" fmla="*/ 48 w 71"/>
                  <a:gd name="T3" fmla="*/ 0 h 71"/>
                  <a:gd name="T4" fmla="*/ 2 w 71"/>
                  <a:gd name="T5" fmla="*/ 47 h 71"/>
                  <a:gd name="T6" fmla="*/ 2 w 71"/>
                  <a:gd name="T7" fmla="*/ 54 h 71"/>
                  <a:gd name="T8" fmla="*/ 2 w 71"/>
                  <a:gd name="T9" fmla="*/ 55 h 71"/>
                  <a:gd name="T10" fmla="*/ 8 w 71"/>
                  <a:gd name="T11" fmla="*/ 56 h 71"/>
                  <a:gd name="T12" fmla="*/ 9 w 71"/>
                  <a:gd name="T13" fmla="*/ 62 h 71"/>
                  <a:gd name="T14" fmla="*/ 9 w 71"/>
                  <a:gd name="T15" fmla="*/ 62 h 71"/>
                  <a:gd name="T16" fmla="*/ 15 w 71"/>
                  <a:gd name="T17" fmla="*/ 63 h 71"/>
                  <a:gd name="T18" fmla="*/ 16 w 71"/>
                  <a:gd name="T19" fmla="*/ 69 h 71"/>
                  <a:gd name="T20" fmla="*/ 17 w 71"/>
                  <a:gd name="T21" fmla="*/ 69 h 71"/>
                  <a:gd name="T22" fmla="*/ 24 w 71"/>
                  <a:gd name="T23" fmla="*/ 69 h 71"/>
                  <a:gd name="T24" fmla="*/ 71 w 71"/>
                  <a:gd name="T25" fmla="*/ 23 h 71"/>
                  <a:gd name="T26" fmla="*/ 71 w 71"/>
                  <a:gd name="T27" fmla="*/ 22 h 71"/>
                  <a:gd name="T28" fmla="*/ 49 w 71"/>
                  <a:gd name="T2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1">
                    <a:moveTo>
                      <a:pt x="49" y="0"/>
                    </a:moveTo>
                    <a:cubicBezTo>
                      <a:pt x="49" y="0"/>
                      <a:pt x="48" y="0"/>
                      <a:pt x="48" y="0"/>
                    </a:cubicBezTo>
                    <a:cubicBezTo>
                      <a:pt x="2" y="47"/>
                      <a:pt x="2" y="47"/>
                      <a:pt x="2" y="47"/>
                    </a:cubicBezTo>
                    <a:cubicBezTo>
                      <a:pt x="0" y="49"/>
                      <a:pt x="0" y="52"/>
                      <a:pt x="2" y="54"/>
                    </a:cubicBezTo>
                    <a:cubicBezTo>
                      <a:pt x="2" y="55"/>
                      <a:pt x="2" y="55"/>
                      <a:pt x="2" y="55"/>
                    </a:cubicBezTo>
                    <a:cubicBezTo>
                      <a:pt x="4" y="56"/>
                      <a:pt x="6" y="57"/>
                      <a:pt x="8" y="56"/>
                    </a:cubicBezTo>
                    <a:cubicBezTo>
                      <a:pt x="7" y="58"/>
                      <a:pt x="7" y="60"/>
                      <a:pt x="9" y="62"/>
                    </a:cubicBezTo>
                    <a:cubicBezTo>
                      <a:pt x="9" y="62"/>
                      <a:pt x="9" y="62"/>
                      <a:pt x="9" y="62"/>
                    </a:cubicBezTo>
                    <a:cubicBezTo>
                      <a:pt x="11" y="64"/>
                      <a:pt x="13" y="64"/>
                      <a:pt x="15" y="63"/>
                    </a:cubicBezTo>
                    <a:cubicBezTo>
                      <a:pt x="14" y="65"/>
                      <a:pt x="15" y="67"/>
                      <a:pt x="16" y="69"/>
                    </a:cubicBezTo>
                    <a:cubicBezTo>
                      <a:pt x="17" y="69"/>
                      <a:pt x="17" y="69"/>
                      <a:pt x="17" y="69"/>
                    </a:cubicBezTo>
                    <a:cubicBezTo>
                      <a:pt x="19" y="71"/>
                      <a:pt x="22" y="71"/>
                      <a:pt x="24" y="69"/>
                    </a:cubicBezTo>
                    <a:cubicBezTo>
                      <a:pt x="71" y="23"/>
                      <a:pt x="71" y="23"/>
                      <a:pt x="71" y="23"/>
                    </a:cubicBezTo>
                    <a:cubicBezTo>
                      <a:pt x="71" y="23"/>
                      <a:pt x="71" y="22"/>
                      <a:pt x="71" y="22"/>
                    </a:cubicBez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grpSp>
      </p:grpSp>
      <p:grpSp>
        <p:nvGrpSpPr>
          <p:cNvPr id="61" name="组合 60"/>
          <p:cNvGrpSpPr/>
          <p:nvPr/>
        </p:nvGrpSpPr>
        <p:grpSpPr>
          <a:xfrm>
            <a:off x="6080532" y="2919107"/>
            <a:ext cx="495930" cy="495930"/>
            <a:chOff x="6080532" y="3049486"/>
            <a:chExt cx="495930" cy="495930"/>
          </a:xfrm>
        </p:grpSpPr>
        <p:grpSp>
          <p:nvGrpSpPr>
            <p:cNvPr id="62" name="组合 61"/>
            <p:cNvGrpSpPr/>
            <p:nvPr/>
          </p:nvGrpSpPr>
          <p:grpSpPr>
            <a:xfrm>
              <a:off x="6080532" y="3049486"/>
              <a:ext cx="495930" cy="495930"/>
              <a:chOff x="3092450" y="4083050"/>
              <a:chExt cx="800100" cy="800100"/>
            </a:xfrm>
          </p:grpSpPr>
          <p:sp>
            <p:nvSpPr>
              <p:cNvPr id="67" name="椭圆 66"/>
              <p:cNvSpPr/>
              <p:nvPr/>
            </p:nvSpPr>
            <p:spPr>
              <a:xfrm>
                <a:off x="3092450" y="4083050"/>
                <a:ext cx="800100" cy="800100"/>
              </a:xfrm>
              <a:prstGeom prst="ellipse">
                <a:avLst/>
              </a:prstGeom>
              <a:solidFill>
                <a:srgbClr val="F9F9F9">
                  <a:alpha val="50000"/>
                </a:srgbClr>
              </a:solidFill>
              <a:ln w="19050">
                <a:noFill/>
              </a:ln>
              <a:effectLst>
                <a:outerShdw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68" name="椭圆 67"/>
              <p:cNvSpPr/>
              <p:nvPr/>
            </p:nvSpPr>
            <p:spPr>
              <a:xfrm>
                <a:off x="3187082" y="4177682"/>
                <a:ext cx="610837" cy="610837"/>
              </a:xfrm>
              <a:prstGeom prst="ellipse">
                <a:avLst/>
              </a:prstGeom>
              <a:noFill/>
              <a:ln w="19050">
                <a:gradFill flip="none" rotWithShape="1">
                  <a:gsLst>
                    <a:gs pos="0">
                      <a:srgbClr val="DCDCDC"/>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grpSp>
        <p:grpSp>
          <p:nvGrpSpPr>
            <p:cNvPr id="63" name="组合 62"/>
            <p:cNvGrpSpPr/>
            <p:nvPr/>
          </p:nvGrpSpPr>
          <p:grpSpPr>
            <a:xfrm>
              <a:off x="6257589" y="3233458"/>
              <a:ext cx="153266" cy="136193"/>
              <a:chOff x="6007636" y="4287159"/>
              <a:chExt cx="438051" cy="389258"/>
            </a:xfrm>
            <a:solidFill>
              <a:schemeClr val="bg1"/>
            </a:solidFill>
          </p:grpSpPr>
          <p:sp>
            <p:nvSpPr>
              <p:cNvPr id="64" name="Freeform 824"/>
              <p:cNvSpPr>
                <a:spLocks noEditPoints="1"/>
              </p:cNvSpPr>
              <p:nvPr/>
            </p:nvSpPr>
            <p:spPr bwMode="auto">
              <a:xfrm>
                <a:off x="6007636" y="4287159"/>
                <a:ext cx="438051" cy="389258"/>
              </a:xfrm>
              <a:custGeom>
                <a:avLst/>
                <a:gdLst>
                  <a:gd name="T0" fmla="*/ 166 w 171"/>
                  <a:gd name="T1" fmla="*/ 0 h 152"/>
                  <a:gd name="T2" fmla="*/ 6 w 171"/>
                  <a:gd name="T3" fmla="*/ 0 h 152"/>
                  <a:gd name="T4" fmla="*/ 0 w 171"/>
                  <a:gd name="T5" fmla="*/ 5 h 152"/>
                  <a:gd name="T6" fmla="*/ 0 w 171"/>
                  <a:gd name="T7" fmla="*/ 146 h 152"/>
                  <a:gd name="T8" fmla="*/ 6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5 w 171"/>
                  <a:gd name="T25" fmla="*/ 19 h 152"/>
                  <a:gd name="T26" fmla="*/ 132 w 171"/>
                  <a:gd name="T27" fmla="*/ 12 h 152"/>
                  <a:gd name="T28" fmla="*/ 111 w 171"/>
                  <a:gd name="T29" fmla="*/ 12 h 152"/>
                  <a:gd name="T30" fmla="*/ 118 w 171"/>
                  <a:gd name="T31" fmla="*/ 19 h 152"/>
                  <a:gd name="T32" fmla="*/ 111 w 171"/>
                  <a:gd name="T33" fmla="*/ 26 h 152"/>
                  <a:gd name="T34" fmla="*/ 103 w 171"/>
                  <a:gd name="T35" fmla="*/ 19 h 152"/>
                  <a:gd name="T36" fmla="*/ 111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6" y="0"/>
                      <a:pt x="6" y="0"/>
                      <a:pt x="6" y="0"/>
                    </a:cubicBezTo>
                    <a:cubicBezTo>
                      <a:pt x="3" y="0"/>
                      <a:pt x="0" y="2"/>
                      <a:pt x="0" y="5"/>
                    </a:cubicBezTo>
                    <a:cubicBezTo>
                      <a:pt x="0" y="146"/>
                      <a:pt x="0" y="146"/>
                      <a:pt x="0" y="146"/>
                    </a:cubicBezTo>
                    <a:cubicBezTo>
                      <a:pt x="0" y="149"/>
                      <a:pt x="3" y="152"/>
                      <a:pt x="6"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5" y="23"/>
                      <a:pt x="125" y="19"/>
                    </a:cubicBezTo>
                    <a:cubicBezTo>
                      <a:pt x="125" y="15"/>
                      <a:pt x="128" y="12"/>
                      <a:pt x="132" y="12"/>
                    </a:cubicBezTo>
                    <a:close/>
                    <a:moveTo>
                      <a:pt x="111" y="12"/>
                    </a:moveTo>
                    <a:cubicBezTo>
                      <a:pt x="115" y="12"/>
                      <a:pt x="118" y="15"/>
                      <a:pt x="118" y="19"/>
                    </a:cubicBezTo>
                    <a:cubicBezTo>
                      <a:pt x="118" y="23"/>
                      <a:pt x="115" y="26"/>
                      <a:pt x="111" y="26"/>
                    </a:cubicBezTo>
                    <a:cubicBezTo>
                      <a:pt x="107" y="26"/>
                      <a:pt x="103" y="23"/>
                      <a:pt x="103" y="19"/>
                    </a:cubicBezTo>
                    <a:cubicBezTo>
                      <a:pt x="103" y="15"/>
                      <a:pt x="107" y="12"/>
                      <a:pt x="111"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65" name="Freeform 825"/>
              <p:cNvSpPr/>
              <p:nvPr/>
            </p:nvSpPr>
            <p:spPr bwMode="auto">
              <a:xfrm>
                <a:off x="6287381" y="4404262"/>
                <a:ext cx="40119" cy="33613"/>
              </a:xfrm>
              <a:custGeom>
                <a:avLst/>
                <a:gdLst>
                  <a:gd name="T0" fmla="*/ 16 w 16"/>
                  <a:gd name="T1" fmla="*/ 11 h 13"/>
                  <a:gd name="T2" fmla="*/ 13 w 16"/>
                  <a:gd name="T3" fmla="*/ 13 h 13"/>
                  <a:gd name="T4" fmla="*/ 2 w 16"/>
                  <a:gd name="T5" fmla="*/ 13 h 13"/>
                  <a:gd name="T6" fmla="*/ 0 w 16"/>
                  <a:gd name="T7" fmla="*/ 11 h 13"/>
                  <a:gd name="T8" fmla="*/ 0 w 16"/>
                  <a:gd name="T9" fmla="*/ 2 h 13"/>
                  <a:gd name="T10" fmla="*/ 2 w 16"/>
                  <a:gd name="T11" fmla="*/ 0 h 13"/>
                  <a:gd name="T12" fmla="*/ 13 w 16"/>
                  <a:gd name="T13" fmla="*/ 0 h 13"/>
                  <a:gd name="T14" fmla="*/ 16 w 16"/>
                  <a:gd name="T15" fmla="*/ 2 h 13"/>
                  <a:gd name="T16" fmla="*/ 16 w 16"/>
                  <a:gd name="T17"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16" y="11"/>
                    </a:moveTo>
                    <a:cubicBezTo>
                      <a:pt x="16" y="12"/>
                      <a:pt x="15" y="13"/>
                      <a:pt x="13" y="13"/>
                    </a:cubicBezTo>
                    <a:cubicBezTo>
                      <a:pt x="2" y="13"/>
                      <a:pt x="2" y="13"/>
                      <a:pt x="2" y="13"/>
                    </a:cubicBezTo>
                    <a:cubicBezTo>
                      <a:pt x="1" y="13"/>
                      <a:pt x="0" y="12"/>
                      <a:pt x="0" y="11"/>
                    </a:cubicBezTo>
                    <a:cubicBezTo>
                      <a:pt x="0" y="2"/>
                      <a:pt x="0" y="2"/>
                      <a:pt x="0" y="2"/>
                    </a:cubicBezTo>
                    <a:cubicBezTo>
                      <a:pt x="0" y="1"/>
                      <a:pt x="1" y="0"/>
                      <a:pt x="2" y="0"/>
                    </a:cubicBezTo>
                    <a:cubicBezTo>
                      <a:pt x="13" y="0"/>
                      <a:pt x="13" y="0"/>
                      <a:pt x="13" y="0"/>
                    </a:cubicBezTo>
                    <a:cubicBezTo>
                      <a:pt x="15" y="0"/>
                      <a:pt x="16" y="1"/>
                      <a:pt x="16" y="2"/>
                    </a:cubicBezTo>
                    <a:lnTo>
                      <a:pt x="16"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66" name="Freeform 826"/>
              <p:cNvSpPr/>
              <p:nvPr/>
            </p:nvSpPr>
            <p:spPr bwMode="auto">
              <a:xfrm>
                <a:off x="6222324" y="4435706"/>
                <a:ext cx="46625" cy="48793"/>
              </a:xfrm>
              <a:custGeom>
                <a:avLst/>
                <a:gdLst>
                  <a:gd name="T0" fmla="*/ 17 w 18"/>
                  <a:gd name="T1" fmla="*/ 4 h 19"/>
                  <a:gd name="T2" fmla="*/ 18 w 18"/>
                  <a:gd name="T3" fmla="*/ 8 h 19"/>
                  <a:gd name="T4" fmla="*/ 12 w 18"/>
                  <a:gd name="T5" fmla="*/ 17 h 19"/>
                  <a:gd name="T6" fmla="*/ 9 w 18"/>
                  <a:gd name="T7" fmla="*/ 18 h 19"/>
                  <a:gd name="T8" fmla="*/ 1 w 18"/>
                  <a:gd name="T9" fmla="*/ 14 h 19"/>
                  <a:gd name="T10" fmla="*/ 0 w 18"/>
                  <a:gd name="T11" fmla="*/ 11 h 19"/>
                  <a:gd name="T12" fmla="*/ 6 w 18"/>
                  <a:gd name="T13" fmla="*/ 1 h 19"/>
                  <a:gd name="T14" fmla="*/ 9 w 18"/>
                  <a:gd name="T15" fmla="*/ 0 h 19"/>
                  <a:gd name="T16" fmla="*/ 17 w 18"/>
                  <a:gd name="T1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7" y="4"/>
                    </a:moveTo>
                    <a:cubicBezTo>
                      <a:pt x="18" y="5"/>
                      <a:pt x="18" y="7"/>
                      <a:pt x="18" y="8"/>
                    </a:cubicBezTo>
                    <a:cubicBezTo>
                      <a:pt x="12" y="17"/>
                      <a:pt x="12" y="17"/>
                      <a:pt x="12" y="17"/>
                    </a:cubicBezTo>
                    <a:cubicBezTo>
                      <a:pt x="11" y="19"/>
                      <a:pt x="10" y="19"/>
                      <a:pt x="9" y="18"/>
                    </a:cubicBezTo>
                    <a:cubicBezTo>
                      <a:pt x="1" y="14"/>
                      <a:pt x="1" y="14"/>
                      <a:pt x="1" y="14"/>
                    </a:cubicBezTo>
                    <a:cubicBezTo>
                      <a:pt x="0" y="14"/>
                      <a:pt x="0" y="12"/>
                      <a:pt x="0" y="11"/>
                    </a:cubicBezTo>
                    <a:cubicBezTo>
                      <a:pt x="6" y="1"/>
                      <a:pt x="6" y="1"/>
                      <a:pt x="6" y="1"/>
                    </a:cubicBezTo>
                    <a:cubicBezTo>
                      <a:pt x="7" y="0"/>
                      <a:pt x="8" y="0"/>
                      <a:pt x="9" y="0"/>
                    </a:cubicBezTo>
                    <a:lnTo>
                      <a:pt x="17"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69" name="Freeform 827"/>
              <p:cNvSpPr/>
              <p:nvPr/>
            </p:nvSpPr>
            <p:spPr bwMode="auto">
              <a:xfrm>
                <a:off x="6225577" y="4505100"/>
                <a:ext cx="45540" cy="50962"/>
              </a:xfrm>
              <a:custGeom>
                <a:avLst/>
                <a:gdLst>
                  <a:gd name="T0" fmla="*/ 9 w 18"/>
                  <a:gd name="T1" fmla="*/ 1 h 20"/>
                  <a:gd name="T2" fmla="*/ 12 w 18"/>
                  <a:gd name="T3" fmla="*/ 2 h 20"/>
                  <a:gd name="T4" fmla="*/ 18 w 18"/>
                  <a:gd name="T5" fmla="*/ 12 h 20"/>
                  <a:gd name="T6" fmla="*/ 17 w 18"/>
                  <a:gd name="T7" fmla="*/ 15 h 20"/>
                  <a:gd name="T8" fmla="*/ 9 w 18"/>
                  <a:gd name="T9" fmla="*/ 19 h 20"/>
                  <a:gd name="T10" fmla="*/ 6 w 18"/>
                  <a:gd name="T11" fmla="*/ 18 h 20"/>
                  <a:gd name="T12" fmla="*/ 0 w 18"/>
                  <a:gd name="T13" fmla="*/ 9 h 20"/>
                  <a:gd name="T14" fmla="*/ 1 w 18"/>
                  <a:gd name="T15" fmla="*/ 5 h 20"/>
                  <a:gd name="T16" fmla="*/ 9 w 18"/>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9" y="1"/>
                    </a:moveTo>
                    <a:cubicBezTo>
                      <a:pt x="10" y="0"/>
                      <a:pt x="11" y="1"/>
                      <a:pt x="12" y="2"/>
                    </a:cubicBezTo>
                    <a:cubicBezTo>
                      <a:pt x="18" y="12"/>
                      <a:pt x="18" y="12"/>
                      <a:pt x="18" y="12"/>
                    </a:cubicBezTo>
                    <a:cubicBezTo>
                      <a:pt x="18" y="13"/>
                      <a:pt x="18" y="14"/>
                      <a:pt x="17" y="15"/>
                    </a:cubicBezTo>
                    <a:cubicBezTo>
                      <a:pt x="9" y="19"/>
                      <a:pt x="9" y="19"/>
                      <a:pt x="9" y="19"/>
                    </a:cubicBezTo>
                    <a:cubicBezTo>
                      <a:pt x="8" y="20"/>
                      <a:pt x="7" y="20"/>
                      <a:pt x="6" y="18"/>
                    </a:cubicBezTo>
                    <a:cubicBezTo>
                      <a:pt x="0" y="9"/>
                      <a:pt x="0" y="9"/>
                      <a:pt x="0" y="9"/>
                    </a:cubicBezTo>
                    <a:cubicBezTo>
                      <a:pt x="0" y="8"/>
                      <a:pt x="0" y="6"/>
                      <a:pt x="1" y="5"/>
                    </a:cubicBezTo>
                    <a:lnTo>
                      <a:pt x="9"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70" name="Freeform 828"/>
              <p:cNvSpPr/>
              <p:nvPr/>
            </p:nvSpPr>
            <p:spPr bwMode="auto">
              <a:xfrm>
                <a:off x="6291718" y="4548471"/>
                <a:ext cx="41203" cy="33613"/>
              </a:xfrm>
              <a:custGeom>
                <a:avLst/>
                <a:gdLst>
                  <a:gd name="T0" fmla="*/ 0 w 16"/>
                  <a:gd name="T1" fmla="*/ 2 h 13"/>
                  <a:gd name="T2" fmla="*/ 2 w 16"/>
                  <a:gd name="T3" fmla="*/ 0 h 13"/>
                  <a:gd name="T4" fmla="*/ 13 w 16"/>
                  <a:gd name="T5" fmla="*/ 0 h 13"/>
                  <a:gd name="T6" fmla="*/ 16 w 16"/>
                  <a:gd name="T7" fmla="*/ 2 h 13"/>
                  <a:gd name="T8" fmla="*/ 16 w 16"/>
                  <a:gd name="T9" fmla="*/ 10 h 13"/>
                  <a:gd name="T10" fmla="*/ 13 w 16"/>
                  <a:gd name="T11" fmla="*/ 13 h 13"/>
                  <a:gd name="T12" fmla="*/ 2 w 16"/>
                  <a:gd name="T13" fmla="*/ 13 h 13"/>
                  <a:gd name="T14" fmla="*/ 0 w 16"/>
                  <a:gd name="T15" fmla="*/ 10 h 13"/>
                  <a:gd name="T16" fmla="*/ 0 w 16"/>
                  <a:gd name="T17"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0" y="2"/>
                    </a:moveTo>
                    <a:cubicBezTo>
                      <a:pt x="0" y="1"/>
                      <a:pt x="1" y="0"/>
                      <a:pt x="2" y="0"/>
                    </a:cubicBezTo>
                    <a:cubicBezTo>
                      <a:pt x="13" y="0"/>
                      <a:pt x="13" y="0"/>
                      <a:pt x="13" y="0"/>
                    </a:cubicBezTo>
                    <a:cubicBezTo>
                      <a:pt x="15" y="0"/>
                      <a:pt x="16" y="1"/>
                      <a:pt x="16" y="2"/>
                    </a:cubicBezTo>
                    <a:cubicBezTo>
                      <a:pt x="16" y="10"/>
                      <a:pt x="16" y="10"/>
                      <a:pt x="16" y="10"/>
                    </a:cubicBezTo>
                    <a:cubicBezTo>
                      <a:pt x="16" y="12"/>
                      <a:pt x="15" y="13"/>
                      <a:pt x="13" y="13"/>
                    </a:cubicBezTo>
                    <a:cubicBezTo>
                      <a:pt x="2" y="13"/>
                      <a:pt x="2" y="13"/>
                      <a:pt x="2" y="13"/>
                    </a:cubicBezTo>
                    <a:cubicBezTo>
                      <a:pt x="1" y="13"/>
                      <a:pt x="0" y="12"/>
                      <a:pt x="0" y="1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71" name="Freeform 829"/>
              <p:cNvSpPr/>
              <p:nvPr/>
            </p:nvSpPr>
            <p:spPr bwMode="auto">
              <a:xfrm>
                <a:off x="6348101" y="4501847"/>
                <a:ext cx="48793" cy="48793"/>
              </a:xfrm>
              <a:custGeom>
                <a:avLst/>
                <a:gdLst>
                  <a:gd name="T0" fmla="*/ 2 w 19"/>
                  <a:gd name="T1" fmla="*/ 14 h 19"/>
                  <a:gd name="T2" fmla="*/ 1 w 19"/>
                  <a:gd name="T3" fmla="*/ 11 h 19"/>
                  <a:gd name="T4" fmla="*/ 6 w 19"/>
                  <a:gd name="T5" fmla="*/ 1 h 19"/>
                  <a:gd name="T6" fmla="*/ 10 w 19"/>
                  <a:gd name="T7" fmla="*/ 0 h 19"/>
                  <a:gd name="T8" fmla="*/ 17 w 19"/>
                  <a:gd name="T9" fmla="*/ 5 h 19"/>
                  <a:gd name="T10" fmla="*/ 18 w 19"/>
                  <a:gd name="T11" fmla="*/ 8 h 19"/>
                  <a:gd name="T12" fmla="*/ 12 w 19"/>
                  <a:gd name="T13" fmla="*/ 18 h 19"/>
                  <a:gd name="T14" fmla="*/ 9 w 19"/>
                  <a:gd name="T15" fmla="*/ 19 h 19"/>
                  <a:gd name="T16" fmla="*/ 2 w 19"/>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9">
                    <a:moveTo>
                      <a:pt x="2" y="14"/>
                    </a:moveTo>
                    <a:cubicBezTo>
                      <a:pt x="1" y="14"/>
                      <a:pt x="0" y="12"/>
                      <a:pt x="1" y="11"/>
                    </a:cubicBezTo>
                    <a:cubicBezTo>
                      <a:pt x="6" y="1"/>
                      <a:pt x="6" y="1"/>
                      <a:pt x="6" y="1"/>
                    </a:cubicBezTo>
                    <a:cubicBezTo>
                      <a:pt x="7" y="0"/>
                      <a:pt x="9" y="0"/>
                      <a:pt x="10" y="0"/>
                    </a:cubicBezTo>
                    <a:cubicBezTo>
                      <a:pt x="17" y="5"/>
                      <a:pt x="17" y="5"/>
                      <a:pt x="17" y="5"/>
                    </a:cubicBezTo>
                    <a:cubicBezTo>
                      <a:pt x="18" y="5"/>
                      <a:pt x="19" y="7"/>
                      <a:pt x="18" y="8"/>
                    </a:cubicBezTo>
                    <a:cubicBezTo>
                      <a:pt x="12" y="18"/>
                      <a:pt x="12" y="18"/>
                      <a:pt x="12" y="18"/>
                    </a:cubicBezTo>
                    <a:cubicBezTo>
                      <a:pt x="12" y="19"/>
                      <a:pt x="10" y="19"/>
                      <a:pt x="9" y="19"/>
                    </a:cubicBezTo>
                    <a:lnTo>
                      <a:pt x="2"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72" name="Freeform 830"/>
              <p:cNvSpPr/>
              <p:nvPr/>
            </p:nvSpPr>
            <p:spPr bwMode="auto">
              <a:xfrm>
                <a:off x="6345932" y="4430285"/>
                <a:ext cx="48793" cy="48793"/>
              </a:xfrm>
              <a:custGeom>
                <a:avLst/>
                <a:gdLst>
                  <a:gd name="T0" fmla="*/ 10 w 19"/>
                  <a:gd name="T1" fmla="*/ 19 h 19"/>
                  <a:gd name="T2" fmla="*/ 6 w 19"/>
                  <a:gd name="T3" fmla="*/ 18 h 19"/>
                  <a:gd name="T4" fmla="*/ 1 w 19"/>
                  <a:gd name="T5" fmla="*/ 8 h 19"/>
                  <a:gd name="T6" fmla="*/ 2 w 19"/>
                  <a:gd name="T7" fmla="*/ 5 h 19"/>
                  <a:gd name="T8" fmla="*/ 9 w 19"/>
                  <a:gd name="T9" fmla="*/ 1 h 19"/>
                  <a:gd name="T10" fmla="*/ 12 w 19"/>
                  <a:gd name="T11" fmla="*/ 2 h 19"/>
                  <a:gd name="T12" fmla="*/ 18 w 19"/>
                  <a:gd name="T13" fmla="*/ 11 h 19"/>
                  <a:gd name="T14" fmla="*/ 17 w 19"/>
                  <a:gd name="T15" fmla="*/ 14 h 19"/>
                  <a:gd name="T16" fmla="*/ 10 w 19"/>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9">
                    <a:moveTo>
                      <a:pt x="10" y="19"/>
                    </a:moveTo>
                    <a:cubicBezTo>
                      <a:pt x="9" y="19"/>
                      <a:pt x="7" y="19"/>
                      <a:pt x="6" y="18"/>
                    </a:cubicBezTo>
                    <a:cubicBezTo>
                      <a:pt x="1" y="8"/>
                      <a:pt x="1" y="8"/>
                      <a:pt x="1" y="8"/>
                    </a:cubicBezTo>
                    <a:cubicBezTo>
                      <a:pt x="0" y="7"/>
                      <a:pt x="0" y="5"/>
                      <a:pt x="2" y="5"/>
                    </a:cubicBezTo>
                    <a:cubicBezTo>
                      <a:pt x="9" y="1"/>
                      <a:pt x="9" y="1"/>
                      <a:pt x="9" y="1"/>
                    </a:cubicBezTo>
                    <a:cubicBezTo>
                      <a:pt x="10" y="0"/>
                      <a:pt x="12" y="0"/>
                      <a:pt x="12" y="2"/>
                    </a:cubicBezTo>
                    <a:cubicBezTo>
                      <a:pt x="18" y="11"/>
                      <a:pt x="18" y="11"/>
                      <a:pt x="18" y="11"/>
                    </a:cubicBezTo>
                    <a:cubicBezTo>
                      <a:pt x="19" y="12"/>
                      <a:pt x="18" y="14"/>
                      <a:pt x="17" y="14"/>
                    </a:cubicBezTo>
                    <a:lnTo>
                      <a:pt x="10"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73" name="Freeform 831"/>
              <p:cNvSpPr>
                <a:spLocks noEditPoints="1"/>
              </p:cNvSpPr>
              <p:nvPr/>
            </p:nvSpPr>
            <p:spPr bwMode="auto">
              <a:xfrm>
                <a:off x="6246178" y="4428116"/>
                <a:ext cx="127945" cy="127945"/>
              </a:xfrm>
              <a:custGeom>
                <a:avLst/>
                <a:gdLst>
                  <a:gd name="T0" fmla="*/ 25 w 50"/>
                  <a:gd name="T1" fmla="*/ 0 h 50"/>
                  <a:gd name="T2" fmla="*/ 0 w 50"/>
                  <a:gd name="T3" fmla="*/ 25 h 50"/>
                  <a:gd name="T4" fmla="*/ 25 w 50"/>
                  <a:gd name="T5" fmla="*/ 50 h 50"/>
                  <a:gd name="T6" fmla="*/ 50 w 50"/>
                  <a:gd name="T7" fmla="*/ 25 h 50"/>
                  <a:gd name="T8" fmla="*/ 25 w 50"/>
                  <a:gd name="T9" fmla="*/ 0 h 50"/>
                  <a:gd name="T10" fmla="*/ 25 w 50"/>
                  <a:gd name="T11" fmla="*/ 37 h 50"/>
                  <a:gd name="T12" fmla="*/ 13 w 50"/>
                  <a:gd name="T13" fmla="*/ 25 h 50"/>
                  <a:gd name="T14" fmla="*/ 25 w 50"/>
                  <a:gd name="T15" fmla="*/ 13 h 50"/>
                  <a:gd name="T16" fmla="*/ 37 w 50"/>
                  <a:gd name="T17" fmla="*/ 25 h 50"/>
                  <a:gd name="T18" fmla="*/ 25 w 50"/>
                  <a:gd name="T19"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0"/>
                    </a:moveTo>
                    <a:cubicBezTo>
                      <a:pt x="11" y="0"/>
                      <a:pt x="0" y="12"/>
                      <a:pt x="0" y="25"/>
                    </a:cubicBezTo>
                    <a:cubicBezTo>
                      <a:pt x="0" y="39"/>
                      <a:pt x="11" y="50"/>
                      <a:pt x="25" y="50"/>
                    </a:cubicBezTo>
                    <a:cubicBezTo>
                      <a:pt x="39" y="50"/>
                      <a:pt x="50" y="39"/>
                      <a:pt x="50" y="25"/>
                    </a:cubicBezTo>
                    <a:cubicBezTo>
                      <a:pt x="50" y="12"/>
                      <a:pt x="39" y="0"/>
                      <a:pt x="25" y="0"/>
                    </a:cubicBezTo>
                    <a:close/>
                    <a:moveTo>
                      <a:pt x="25" y="37"/>
                    </a:moveTo>
                    <a:cubicBezTo>
                      <a:pt x="18" y="37"/>
                      <a:pt x="13" y="32"/>
                      <a:pt x="13" y="25"/>
                    </a:cubicBezTo>
                    <a:cubicBezTo>
                      <a:pt x="13" y="19"/>
                      <a:pt x="18" y="13"/>
                      <a:pt x="25" y="13"/>
                    </a:cubicBezTo>
                    <a:cubicBezTo>
                      <a:pt x="31" y="13"/>
                      <a:pt x="37" y="19"/>
                      <a:pt x="37" y="25"/>
                    </a:cubicBezTo>
                    <a:cubicBezTo>
                      <a:pt x="37" y="32"/>
                      <a:pt x="31" y="37"/>
                      <a:pt x="25"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74" name="Freeform 832"/>
              <p:cNvSpPr/>
              <p:nvPr/>
            </p:nvSpPr>
            <p:spPr bwMode="auto">
              <a:xfrm>
                <a:off x="6058597" y="4412936"/>
                <a:ext cx="161559" cy="201677"/>
              </a:xfrm>
              <a:custGeom>
                <a:avLst/>
                <a:gdLst>
                  <a:gd name="T0" fmla="*/ 27 w 63"/>
                  <a:gd name="T1" fmla="*/ 78 h 79"/>
                  <a:gd name="T2" fmla="*/ 28 w 63"/>
                  <a:gd name="T3" fmla="*/ 78 h 79"/>
                  <a:gd name="T4" fmla="*/ 29 w 63"/>
                  <a:gd name="T5" fmla="*/ 78 h 79"/>
                  <a:gd name="T6" fmla="*/ 30 w 63"/>
                  <a:gd name="T7" fmla="*/ 78 h 79"/>
                  <a:gd name="T8" fmla="*/ 30 w 63"/>
                  <a:gd name="T9" fmla="*/ 79 h 79"/>
                  <a:gd name="T10" fmla="*/ 31 w 63"/>
                  <a:gd name="T11" fmla="*/ 79 h 79"/>
                  <a:gd name="T12" fmla="*/ 31 w 63"/>
                  <a:gd name="T13" fmla="*/ 79 h 79"/>
                  <a:gd name="T14" fmla="*/ 31 w 63"/>
                  <a:gd name="T15" fmla="*/ 79 h 79"/>
                  <a:gd name="T16" fmla="*/ 33 w 63"/>
                  <a:gd name="T17" fmla="*/ 79 h 79"/>
                  <a:gd name="T18" fmla="*/ 33 w 63"/>
                  <a:gd name="T19" fmla="*/ 78 h 79"/>
                  <a:gd name="T20" fmla="*/ 34 w 63"/>
                  <a:gd name="T21" fmla="*/ 78 h 79"/>
                  <a:gd name="T22" fmla="*/ 35 w 63"/>
                  <a:gd name="T23" fmla="*/ 78 h 79"/>
                  <a:gd name="T24" fmla="*/ 35 w 63"/>
                  <a:gd name="T25" fmla="*/ 78 h 79"/>
                  <a:gd name="T26" fmla="*/ 36 w 63"/>
                  <a:gd name="T27" fmla="*/ 77 h 79"/>
                  <a:gd name="T28" fmla="*/ 36 w 63"/>
                  <a:gd name="T29" fmla="*/ 77 h 79"/>
                  <a:gd name="T30" fmla="*/ 59 w 63"/>
                  <a:gd name="T31" fmla="*/ 60 h 79"/>
                  <a:gd name="T32" fmla="*/ 61 w 63"/>
                  <a:gd name="T33" fmla="*/ 50 h 79"/>
                  <a:gd name="T34" fmla="*/ 50 w 63"/>
                  <a:gd name="T35" fmla="*/ 48 h 79"/>
                  <a:gd name="T36" fmla="*/ 39 w 63"/>
                  <a:gd name="T37" fmla="*/ 56 h 79"/>
                  <a:gd name="T38" fmla="*/ 39 w 63"/>
                  <a:gd name="T39" fmla="*/ 7 h 79"/>
                  <a:gd name="T40" fmla="*/ 31 w 63"/>
                  <a:gd name="T41" fmla="*/ 0 h 79"/>
                  <a:gd name="T42" fmla="*/ 24 w 63"/>
                  <a:gd name="T43" fmla="*/ 7 h 79"/>
                  <a:gd name="T44" fmla="*/ 24 w 63"/>
                  <a:gd name="T45" fmla="*/ 56 h 79"/>
                  <a:gd name="T46" fmla="*/ 13 w 63"/>
                  <a:gd name="T47" fmla="*/ 48 h 79"/>
                  <a:gd name="T48" fmla="*/ 2 w 63"/>
                  <a:gd name="T49" fmla="*/ 50 h 79"/>
                  <a:gd name="T50" fmla="*/ 0 w 63"/>
                  <a:gd name="T51" fmla="*/ 54 h 79"/>
                  <a:gd name="T52" fmla="*/ 4 w 63"/>
                  <a:gd name="T53" fmla="*/ 60 h 79"/>
                  <a:gd name="T54" fmla="*/ 27 w 63"/>
                  <a:gd name="T55" fmla="*/ 77 h 79"/>
                  <a:gd name="T56" fmla="*/ 27 w 63"/>
                  <a:gd name="T57" fmla="*/ 77 h 79"/>
                  <a:gd name="T58" fmla="*/ 27 w 63"/>
                  <a:gd name="T59" fmla="*/ 7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 h="79">
                    <a:moveTo>
                      <a:pt x="27" y="78"/>
                    </a:moveTo>
                    <a:cubicBezTo>
                      <a:pt x="28" y="78"/>
                      <a:pt x="28" y="78"/>
                      <a:pt x="28" y="78"/>
                    </a:cubicBezTo>
                    <a:cubicBezTo>
                      <a:pt x="28" y="78"/>
                      <a:pt x="29" y="78"/>
                      <a:pt x="29" y="78"/>
                    </a:cubicBezTo>
                    <a:cubicBezTo>
                      <a:pt x="29" y="78"/>
                      <a:pt x="29" y="78"/>
                      <a:pt x="30" y="78"/>
                    </a:cubicBezTo>
                    <a:cubicBezTo>
                      <a:pt x="30" y="79"/>
                      <a:pt x="30" y="79"/>
                      <a:pt x="30" y="79"/>
                    </a:cubicBezTo>
                    <a:cubicBezTo>
                      <a:pt x="30" y="79"/>
                      <a:pt x="31" y="79"/>
                      <a:pt x="31" y="79"/>
                    </a:cubicBezTo>
                    <a:cubicBezTo>
                      <a:pt x="31" y="79"/>
                      <a:pt x="31" y="79"/>
                      <a:pt x="31" y="79"/>
                    </a:cubicBezTo>
                    <a:cubicBezTo>
                      <a:pt x="31" y="79"/>
                      <a:pt x="31" y="79"/>
                      <a:pt x="31" y="79"/>
                    </a:cubicBezTo>
                    <a:cubicBezTo>
                      <a:pt x="32" y="79"/>
                      <a:pt x="32" y="79"/>
                      <a:pt x="33" y="79"/>
                    </a:cubicBezTo>
                    <a:cubicBezTo>
                      <a:pt x="33" y="79"/>
                      <a:pt x="33" y="79"/>
                      <a:pt x="33" y="78"/>
                    </a:cubicBezTo>
                    <a:cubicBezTo>
                      <a:pt x="34" y="78"/>
                      <a:pt x="34" y="78"/>
                      <a:pt x="34" y="78"/>
                    </a:cubicBezTo>
                    <a:cubicBezTo>
                      <a:pt x="34" y="78"/>
                      <a:pt x="34" y="78"/>
                      <a:pt x="35" y="78"/>
                    </a:cubicBezTo>
                    <a:cubicBezTo>
                      <a:pt x="35" y="78"/>
                      <a:pt x="35" y="78"/>
                      <a:pt x="35" y="78"/>
                    </a:cubicBezTo>
                    <a:cubicBezTo>
                      <a:pt x="36" y="78"/>
                      <a:pt x="36" y="77"/>
                      <a:pt x="36" y="77"/>
                    </a:cubicBezTo>
                    <a:cubicBezTo>
                      <a:pt x="36" y="77"/>
                      <a:pt x="36" y="77"/>
                      <a:pt x="36" y="77"/>
                    </a:cubicBezTo>
                    <a:cubicBezTo>
                      <a:pt x="59" y="60"/>
                      <a:pt x="59" y="60"/>
                      <a:pt x="59" y="60"/>
                    </a:cubicBezTo>
                    <a:cubicBezTo>
                      <a:pt x="63" y="58"/>
                      <a:pt x="63" y="53"/>
                      <a:pt x="61" y="50"/>
                    </a:cubicBezTo>
                    <a:cubicBezTo>
                      <a:pt x="59" y="46"/>
                      <a:pt x="54" y="45"/>
                      <a:pt x="50" y="48"/>
                    </a:cubicBezTo>
                    <a:cubicBezTo>
                      <a:pt x="39" y="56"/>
                      <a:pt x="39" y="56"/>
                      <a:pt x="39" y="56"/>
                    </a:cubicBezTo>
                    <a:cubicBezTo>
                      <a:pt x="39" y="7"/>
                      <a:pt x="39" y="7"/>
                      <a:pt x="39" y="7"/>
                    </a:cubicBezTo>
                    <a:cubicBezTo>
                      <a:pt x="39" y="3"/>
                      <a:pt x="36" y="0"/>
                      <a:pt x="31" y="0"/>
                    </a:cubicBezTo>
                    <a:cubicBezTo>
                      <a:pt x="27" y="0"/>
                      <a:pt x="24" y="3"/>
                      <a:pt x="24" y="7"/>
                    </a:cubicBezTo>
                    <a:cubicBezTo>
                      <a:pt x="24" y="56"/>
                      <a:pt x="24" y="56"/>
                      <a:pt x="24" y="56"/>
                    </a:cubicBezTo>
                    <a:cubicBezTo>
                      <a:pt x="13" y="48"/>
                      <a:pt x="13" y="48"/>
                      <a:pt x="13" y="48"/>
                    </a:cubicBezTo>
                    <a:cubicBezTo>
                      <a:pt x="9" y="45"/>
                      <a:pt x="4" y="46"/>
                      <a:pt x="2" y="50"/>
                    </a:cubicBezTo>
                    <a:cubicBezTo>
                      <a:pt x="1" y="51"/>
                      <a:pt x="0" y="53"/>
                      <a:pt x="0" y="54"/>
                    </a:cubicBezTo>
                    <a:cubicBezTo>
                      <a:pt x="0" y="56"/>
                      <a:pt x="1" y="59"/>
                      <a:pt x="4" y="60"/>
                    </a:cubicBezTo>
                    <a:cubicBezTo>
                      <a:pt x="27" y="77"/>
                      <a:pt x="27" y="77"/>
                      <a:pt x="27" y="77"/>
                    </a:cubicBezTo>
                    <a:cubicBezTo>
                      <a:pt x="27" y="77"/>
                      <a:pt x="27" y="77"/>
                      <a:pt x="27" y="77"/>
                    </a:cubicBezTo>
                    <a:cubicBezTo>
                      <a:pt x="27" y="77"/>
                      <a:pt x="27" y="78"/>
                      <a:pt x="27"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grpSp>
      </p:grpSp>
      <p:grpSp>
        <p:nvGrpSpPr>
          <p:cNvPr id="76" name="Group 4"/>
          <p:cNvGrpSpPr>
            <a:grpSpLocks noChangeAspect="1"/>
          </p:cNvGrpSpPr>
          <p:nvPr/>
        </p:nvGrpSpPr>
        <p:grpSpPr bwMode="auto">
          <a:xfrm>
            <a:off x="3948830" y="2501944"/>
            <a:ext cx="1333424" cy="2641516"/>
            <a:chOff x="2310" y="-864"/>
            <a:chExt cx="3053" cy="6048"/>
          </a:xfrm>
        </p:grpSpPr>
        <p:sp>
          <p:nvSpPr>
            <p:cNvPr id="77" name="Freeform 5"/>
            <p:cNvSpPr/>
            <p:nvPr/>
          </p:nvSpPr>
          <p:spPr bwMode="auto">
            <a:xfrm>
              <a:off x="2672" y="2679"/>
              <a:ext cx="1437" cy="1798"/>
            </a:xfrm>
            <a:custGeom>
              <a:avLst/>
              <a:gdLst>
                <a:gd name="T0" fmla="*/ 607 w 607"/>
                <a:gd name="T1" fmla="*/ 748 h 760"/>
                <a:gd name="T2" fmla="*/ 595 w 607"/>
                <a:gd name="T3" fmla="*/ 760 h 760"/>
                <a:gd name="T4" fmla="*/ 13 w 607"/>
                <a:gd name="T5" fmla="*/ 760 h 760"/>
                <a:gd name="T6" fmla="*/ 0 w 607"/>
                <a:gd name="T7" fmla="*/ 748 h 760"/>
                <a:gd name="T8" fmla="*/ 0 w 607"/>
                <a:gd name="T9" fmla="*/ 11 h 760"/>
                <a:gd name="T10" fmla="*/ 13 w 607"/>
                <a:gd name="T11" fmla="*/ 0 h 760"/>
                <a:gd name="T12" fmla="*/ 595 w 607"/>
                <a:gd name="T13" fmla="*/ 0 h 760"/>
                <a:gd name="T14" fmla="*/ 607 w 607"/>
                <a:gd name="T15" fmla="*/ 11 h 760"/>
                <a:gd name="T16" fmla="*/ 607 w 607"/>
                <a:gd name="T17" fmla="*/ 748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7" h="760">
                  <a:moveTo>
                    <a:pt x="607" y="748"/>
                  </a:moveTo>
                  <a:cubicBezTo>
                    <a:pt x="607" y="755"/>
                    <a:pt x="602" y="760"/>
                    <a:pt x="595" y="760"/>
                  </a:cubicBezTo>
                  <a:cubicBezTo>
                    <a:pt x="13" y="760"/>
                    <a:pt x="13" y="760"/>
                    <a:pt x="13" y="760"/>
                  </a:cubicBezTo>
                  <a:cubicBezTo>
                    <a:pt x="6" y="760"/>
                    <a:pt x="0" y="755"/>
                    <a:pt x="0" y="748"/>
                  </a:cubicBezTo>
                  <a:cubicBezTo>
                    <a:pt x="0" y="11"/>
                    <a:pt x="0" y="11"/>
                    <a:pt x="0" y="11"/>
                  </a:cubicBezTo>
                  <a:cubicBezTo>
                    <a:pt x="0" y="5"/>
                    <a:pt x="6" y="0"/>
                    <a:pt x="13" y="0"/>
                  </a:cubicBezTo>
                  <a:cubicBezTo>
                    <a:pt x="595" y="0"/>
                    <a:pt x="595" y="0"/>
                    <a:pt x="595" y="0"/>
                  </a:cubicBezTo>
                  <a:cubicBezTo>
                    <a:pt x="602" y="0"/>
                    <a:pt x="607" y="5"/>
                    <a:pt x="607" y="11"/>
                  </a:cubicBezTo>
                  <a:lnTo>
                    <a:pt x="607" y="748"/>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78" name="Freeform 6"/>
            <p:cNvSpPr/>
            <p:nvPr/>
          </p:nvSpPr>
          <p:spPr bwMode="auto">
            <a:xfrm>
              <a:off x="2310" y="1437"/>
              <a:ext cx="2166" cy="2164"/>
            </a:xfrm>
            <a:custGeom>
              <a:avLst/>
              <a:gdLst>
                <a:gd name="T0" fmla="*/ 359 w 915"/>
                <a:gd name="T1" fmla="*/ 0 h 915"/>
                <a:gd name="T2" fmla="*/ 54 w 915"/>
                <a:gd name="T3" fmla="*/ 305 h 915"/>
                <a:gd name="T4" fmla="*/ 54 w 915"/>
                <a:gd name="T5" fmla="*/ 502 h 915"/>
                <a:gd name="T6" fmla="*/ 413 w 915"/>
                <a:gd name="T7" fmla="*/ 860 h 915"/>
                <a:gd name="T8" fmla="*/ 610 w 915"/>
                <a:gd name="T9" fmla="*/ 861 h 915"/>
                <a:gd name="T10" fmla="*/ 915 w 915"/>
                <a:gd name="T11" fmla="*/ 556 h 915"/>
                <a:gd name="T12" fmla="*/ 359 w 915"/>
                <a:gd name="T13" fmla="*/ 0 h 915"/>
              </a:gdLst>
              <a:ahLst/>
              <a:cxnLst>
                <a:cxn ang="0">
                  <a:pos x="T0" y="T1"/>
                </a:cxn>
                <a:cxn ang="0">
                  <a:pos x="T2" y="T3"/>
                </a:cxn>
                <a:cxn ang="0">
                  <a:pos x="T4" y="T5"/>
                </a:cxn>
                <a:cxn ang="0">
                  <a:pos x="T6" y="T7"/>
                </a:cxn>
                <a:cxn ang="0">
                  <a:pos x="T8" y="T9"/>
                </a:cxn>
                <a:cxn ang="0">
                  <a:pos x="T10" y="T11"/>
                </a:cxn>
                <a:cxn ang="0">
                  <a:pos x="T12" y="T13"/>
                </a:cxn>
              </a:cxnLst>
              <a:rect l="0" t="0" r="r" b="b"/>
              <a:pathLst>
                <a:path w="915" h="915">
                  <a:moveTo>
                    <a:pt x="359" y="0"/>
                  </a:moveTo>
                  <a:cubicBezTo>
                    <a:pt x="54" y="305"/>
                    <a:pt x="54" y="305"/>
                    <a:pt x="54" y="305"/>
                  </a:cubicBezTo>
                  <a:cubicBezTo>
                    <a:pt x="0" y="359"/>
                    <a:pt x="0" y="448"/>
                    <a:pt x="54" y="502"/>
                  </a:cubicBezTo>
                  <a:cubicBezTo>
                    <a:pt x="413" y="860"/>
                    <a:pt x="413" y="860"/>
                    <a:pt x="413" y="860"/>
                  </a:cubicBezTo>
                  <a:cubicBezTo>
                    <a:pt x="467" y="915"/>
                    <a:pt x="555" y="915"/>
                    <a:pt x="610" y="861"/>
                  </a:cubicBezTo>
                  <a:cubicBezTo>
                    <a:pt x="915" y="556"/>
                    <a:pt x="915" y="556"/>
                    <a:pt x="915" y="556"/>
                  </a:cubicBezTo>
                  <a:lnTo>
                    <a:pt x="359" y="0"/>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79" name="Freeform 7"/>
            <p:cNvSpPr/>
            <p:nvPr/>
          </p:nvSpPr>
          <p:spPr bwMode="auto">
            <a:xfrm>
              <a:off x="3796" y="-107"/>
              <a:ext cx="1567" cy="1566"/>
            </a:xfrm>
            <a:custGeom>
              <a:avLst/>
              <a:gdLst>
                <a:gd name="T0" fmla="*/ 171 w 662"/>
                <a:gd name="T1" fmla="*/ 630 h 662"/>
                <a:gd name="T2" fmla="*/ 55 w 662"/>
                <a:gd name="T3" fmla="*/ 630 h 662"/>
                <a:gd name="T4" fmla="*/ 32 w 662"/>
                <a:gd name="T5" fmla="*/ 607 h 662"/>
                <a:gd name="T6" fmla="*/ 32 w 662"/>
                <a:gd name="T7" fmla="*/ 491 h 662"/>
                <a:gd name="T8" fmla="*/ 491 w 662"/>
                <a:gd name="T9" fmla="*/ 31 h 662"/>
                <a:gd name="T10" fmla="*/ 607 w 662"/>
                <a:gd name="T11" fmla="*/ 32 h 662"/>
                <a:gd name="T12" fmla="*/ 630 w 662"/>
                <a:gd name="T13" fmla="*/ 55 h 662"/>
                <a:gd name="T14" fmla="*/ 631 w 662"/>
                <a:gd name="T15" fmla="*/ 171 h 662"/>
                <a:gd name="T16" fmla="*/ 171 w 662"/>
                <a:gd name="T17" fmla="*/ 630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2" h="662">
                  <a:moveTo>
                    <a:pt x="171" y="630"/>
                  </a:moveTo>
                  <a:cubicBezTo>
                    <a:pt x="140" y="662"/>
                    <a:pt x="88" y="662"/>
                    <a:pt x="55" y="630"/>
                  </a:cubicBezTo>
                  <a:cubicBezTo>
                    <a:pt x="32" y="607"/>
                    <a:pt x="32" y="607"/>
                    <a:pt x="32" y="607"/>
                  </a:cubicBezTo>
                  <a:cubicBezTo>
                    <a:pt x="0" y="574"/>
                    <a:pt x="0" y="522"/>
                    <a:pt x="32" y="491"/>
                  </a:cubicBezTo>
                  <a:cubicBezTo>
                    <a:pt x="491" y="31"/>
                    <a:pt x="491" y="31"/>
                    <a:pt x="491" y="31"/>
                  </a:cubicBezTo>
                  <a:cubicBezTo>
                    <a:pt x="523" y="0"/>
                    <a:pt x="575" y="0"/>
                    <a:pt x="607" y="32"/>
                  </a:cubicBezTo>
                  <a:cubicBezTo>
                    <a:pt x="630" y="55"/>
                    <a:pt x="630" y="55"/>
                    <a:pt x="630" y="55"/>
                  </a:cubicBezTo>
                  <a:cubicBezTo>
                    <a:pt x="662" y="87"/>
                    <a:pt x="662" y="139"/>
                    <a:pt x="631" y="171"/>
                  </a:cubicBezTo>
                  <a:lnTo>
                    <a:pt x="171" y="630"/>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80" name="Freeform 8"/>
            <p:cNvSpPr/>
            <p:nvPr/>
          </p:nvSpPr>
          <p:spPr bwMode="auto">
            <a:xfrm>
              <a:off x="2729" y="-864"/>
              <a:ext cx="2038" cy="3645"/>
            </a:xfrm>
            <a:custGeom>
              <a:avLst/>
              <a:gdLst>
                <a:gd name="T0" fmla="*/ 861 w 861"/>
                <a:gd name="T1" fmla="*/ 1503 h 1541"/>
                <a:gd name="T2" fmla="*/ 823 w 861"/>
                <a:gd name="T3" fmla="*/ 1541 h 1541"/>
                <a:gd name="T4" fmla="*/ 38 w 861"/>
                <a:gd name="T5" fmla="*/ 1541 h 1541"/>
                <a:gd name="T6" fmla="*/ 0 w 861"/>
                <a:gd name="T7" fmla="*/ 1503 h 1541"/>
                <a:gd name="T8" fmla="*/ 0 w 861"/>
                <a:gd name="T9" fmla="*/ 39 h 1541"/>
                <a:gd name="T10" fmla="*/ 38 w 861"/>
                <a:gd name="T11" fmla="*/ 0 h 1541"/>
                <a:gd name="T12" fmla="*/ 823 w 861"/>
                <a:gd name="T13" fmla="*/ 0 h 1541"/>
                <a:gd name="T14" fmla="*/ 861 w 861"/>
                <a:gd name="T15" fmla="*/ 39 h 1541"/>
                <a:gd name="T16" fmla="*/ 861 w 861"/>
                <a:gd name="T17" fmla="*/ 1503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1" h="1541">
                  <a:moveTo>
                    <a:pt x="861" y="1503"/>
                  </a:moveTo>
                  <a:cubicBezTo>
                    <a:pt x="861" y="1524"/>
                    <a:pt x="844" y="1541"/>
                    <a:pt x="823" y="1541"/>
                  </a:cubicBezTo>
                  <a:cubicBezTo>
                    <a:pt x="38" y="1541"/>
                    <a:pt x="38" y="1541"/>
                    <a:pt x="38" y="1541"/>
                  </a:cubicBezTo>
                  <a:cubicBezTo>
                    <a:pt x="17" y="1541"/>
                    <a:pt x="0" y="1524"/>
                    <a:pt x="0" y="1503"/>
                  </a:cubicBezTo>
                  <a:cubicBezTo>
                    <a:pt x="0" y="39"/>
                    <a:pt x="0" y="39"/>
                    <a:pt x="0" y="39"/>
                  </a:cubicBezTo>
                  <a:cubicBezTo>
                    <a:pt x="0" y="17"/>
                    <a:pt x="17" y="0"/>
                    <a:pt x="38" y="0"/>
                  </a:cubicBezTo>
                  <a:cubicBezTo>
                    <a:pt x="823" y="0"/>
                    <a:pt x="823" y="0"/>
                    <a:pt x="823" y="0"/>
                  </a:cubicBezTo>
                  <a:cubicBezTo>
                    <a:pt x="844" y="0"/>
                    <a:pt x="861" y="17"/>
                    <a:pt x="861" y="39"/>
                  </a:cubicBezTo>
                  <a:lnTo>
                    <a:pt x="861" y="1503"/>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81" name="Rectangle 9"/>
            <p:cNvSpPr>
              <a:spLocks noChangeArrowheads="1"/>
            </p:cNvSpPr>
            <p:nvPr/>
          </p:nvSpPr>
          <p:spPr bwMode="auto">
            <a:xfrm>
              <a:off x="2892" y="-601"/>
              <a:ext cx="1711" cy="2857"/>
            </a:xfrm>
            <a:prstGeom prst="rect">
              <a:avLst/>
            </a:prstGeom>
            <a:solidFill>
              <a:srgbClr val="FFFFFF">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tLang="zh-CN"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a:p>
              <a:pPr algn="ctr"/>
              <a:r>
                <a:rPr lang="zh-CN" altLang="en-US" dirty="0">
                  <a:solidFill>
                    <a:srgbClr val="FFC000"/>
                  </a:solidFill>
                  <a:latin typeface="微软雅黑" panose="020B0503020204020204" charset="-122"/>
                  <a:ea typeface="微软雅黑" panose="020B0503020204020204" charset="-122"/>
                </a:rPr>
                <a:t>事倍</a:t>
              </a:r>
              <a:endParaRPr lang="en-US" altLang="zh-CN" dirty="0">
                <a:solidFill>
                  <a:srgbClr val="FFC000"/>
                </a:solidFill>
                <a:latin typeface="微软雅黑" panose="020B0503020204020204" charset="-122"/>
                <a:ea typeface="微软雅黑" panose="020B0503020204020204" charset="-122"/>
              </a:endParaRPr>
            </a:p>
            <a:p>
              <a:pPr algn="ctr"/>
              <a:r>
                <a:rPr lang="zh-CN" altLang="en-US" dirty="0">
                  <a:solidFill>
                    <a:srgbClr val="FFC000"/>
                  </a:solidFill>
                  <a:latin typeface="微软雅黑" panose="020B0503020204020204" charset="-122"/>
                  <a:ea typeface="微软雅黑" panose="020B0503020204020204" charset="-122"/>
                </a:rPr>
                <a:t>功半</a:t>
              </a:r>
            </a:p>
          </p:txBody>
        </p:sp>
        <p:sp>
          <p:nvSpPr>
            <p:cNvPr id="82" name="Freeform 10"/>
            <p:cNvSpPr/>
            <p:nvPr/>
          </p:nvSpPr>
          <p:spPr bwMode="auto">
            <a:xfrm>
              <a:off x="4490" y="681"/>
              <a:ext cx="708" cy="707"/>
            </a:xfrm>
            <a:custGeom>
              <a:avLst/>
              <a:gdLst>
                <a:gd name="T0" fmla="*/ 172 w 299"/>
                <a:gd name="T1" fmla="*/ 267 h 299"/>
                <a:gd name="T2" fmla="*/ 56 w 299"/>
                <a:gd name="T3" fmla="*/ 266 h 299"/>
                <a:gd name="T4" fmla="*/ 33 w 299"/>
                <a:gd name="T5" fmla="*/ 243 h 299"/>
                <a:gd name="T6" fmla="*/ 32 w 299"/>
                <a:gd name="T7" fmla="*/ 127 h 299"/>
                <a:gd name="T8" fmla="*/ 127 w 299"/>
                <a:gd name="T9" fmla="*/ 31 h 299"/>
                <a:gd name="T10" fmla="*/ 244 w 299"/>
                <a:gd name="T11" fmla="*/ 32 h 299"/>
                <a:gd name="T12" fmla="*/ 267 w 299"/>
                <a:gd name="T13" fmla="*/ 55 h 299"/>
                <a:gd name="T14" fmla="*/ 267 w 299"/>
                <a:gd name="T15" fmla="*/ 171 h 299"/>
                <a:gd name="T16" fmla="*/ 172 w 299"/>
                <a:gd name="T17" fmla="*/ 26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299">
                  <a:moveTo>
                    <a:pt x="172" y="267"/>
                  </a:moveTo>
                  <a:cubicBezTo>
                    <a:pt x="140" y="299"/>
                    <a:pt x="88" y="298"/>
                    <a:pt x="56" y="266"/>
                  </a:cubicBezTo>
                  <a:cubicBezTo>
                    <a:pt x="33" y="243"/>
                    <a:pt x="33" y="243"/>
                    <a:pt x="33" y="243"/>
                  </a:cubicBezTo>
                  <a:cubicBezTo>
                    <a:pt x="0" y="211"/>
                    <a:pt x="0" y="159"/>
                    <a:pt x="32" y="127"/>
                  </a:cubicBezTo>
                  <a:cubicBezTo>
                    <a:pt x="127" y="31"/>
                    <a:pt x="127" y="31"/>
                    <a:pt x="127" y="31"/>
                  </a:cubicBezTo>
                  <a:cubicBezTo>
                    <a:pt x="159" y="0"/>
                    <a:pt x="211" y="0"/>
                    <a:pt x="244" y="32"/>
                  </a:cubicBezTo>
                  <a:cubicBezTo>
                    <a:pt x="267" y="55"/>
                    <a:pt x="267" y="55"/>
                    <a:pt x="267" y="55"/>
                  </a:cubicBezTo>
                  <a:cubicBezTo>
                    <a:pt x="299" y="87"/>
                    <a:pt x="299" y="139"/>
                    <a:pt x="267" y="171"/>
                  </a:cubicBezTo>
                  <a:lnTo>
                    <a:pt x="172" y="267"/>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83" name="Freeform 11"/>
            <p:cNvSpPr/>
            <p:nvPr/>
          </p:nvSpPr>
          <p:spPr bwMode="auto">
            <a:xfrm>
              <a:off x="4568" y="983"/>
              <a:ext cx="331" cy="334"/>
            </a:xfrm>
            <a:custGeom>
              <a:avLst/>
              <a:gdLst>
                <a:gd name="T0" fmla="*/ 40 w 140"/>
                <a:gd name="T1" fmla="*/ 0 h 141"/>
                <a:gd name="T2" fmla="*/ 25 w 140"/>
                <a:gd name="T3" fmla="*/ 16 h 141"/>
                <a:gd name="T4" fmla="*/ 23 w 140"/>
                <a:gd name="T5" fmla="*/ 102 h 141"/>
                <a:gd name="T6" fmla="*/ 39 w 140"/>
                <a:gd name="T7" fmla="*/ 118 h 141"/>
                <a:gd name="T8" fmla="*/ 125 w 140"/>
                <a:gd name="T9" fmla="*/ 116 h 141"/>
                <a:gd name="T10" fmla="*/ 140 w 140"/>
                <a:gd name="T11" fmla="*/ 101 h 141"/>
                <a:gd name="T12" fmla="*/ 40 w 140"/>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140" h="141">
                  <a:moveTo>
                    <a:pt x="40" y="0"/>
                  </a:moveTo>
                  <a:cubicBezTo>
                    <a:pt x="25" y="16"/>
                    <a:pt x="25" y="16"/>
                    <a:pt x="25" y="16"/>
                  </a:cubicBezTo>
                  <a:cubicBezTo>
                    <a:pt x="0" y="40"/>
                    <a:pt x="0" y="79"/>
                    <a:pt x="23" y="102"/>
                  </a:cubicBezTo>
                  <a:cubicBezTo>
                    <a:pt x="39" y="118"/>
                    <a:pt x="39" y="118"/>
                    <a:pt x="39" y="118"/>
                  </a:cubicBezTo>
                  <a:cubicBezTo>
                    <a:pt x="62" y="141"/>
                    <a:pt x="101" y="140"/>
                    <a:pt x="125" y="116"/>
                  </a:cubicBezTo>
                  <a:cubicBezTo>
                    <a:pt x="140" y="101"/>
                    <a:pt x="140" y="101"/>
                    <a:pt x="140" y="101"/>
                  </a:cubicBezTo>
                  <a:lnTo>
                    <a:pt x="40" y="0"/>
                  </a:lnTo>
                  <a:close/>
                </a:path>
              </a:pathLst>
            </a:custGeom>
            <a:solidFill>
              <a:srgbClr val="F4D9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84" name="Freeform 12"/>
            <p:cNvSpPr/>
            <p:nvPr/>
          </p:nvSpPr>
          <p:spPr bwMode="auto">
            <a:xfrm>
              <a:off x="4490" y="1272"/>
              <a:ext cx="708" cy="707"/>
            </a:xfrm>
            <a:custGeom>
              <a:avLst/>
              <a:gdLst>
                <a:gd name="T0" fmla="*/ 172 w 299"/>
                <a:gd name="T1" fmla="*/ 267 h 299"/>
                <a:gd name="T2" fmla="*/ 56 w 299"/>
                <a:gd name="T3" fmla="*/ 266 h 299"/>
                <a:gd name="T4" fmla="*/ 33 w 299"/>
                <a:gd name="T5" fmla="*/ 243 h 299"/>
                <a:gd name="T6" fmla="*/ 32 w 299"/>
                <a:gd name="T7" fmla="*/ 127 h 299"/>
                <a:gd name="T8" fmla="*/ 127 w 299"/>
                <a:gd name="T9" fmla="*/ 32 h 299"/>
                <a:gd name="T10" fmla="*/ 244 w 299"/>
                <a:gd name="T11" fmla="*/ 32 h 299"/>
                <a:gd name="T12" fmla="*/ 267 w 299"/>
                <a:gd name="T13" fmla="*/ 55 h 299"/>
                <a:gd name="T14" fmla="*/ 267 w 299"/>
                <a:gd name="T15" fmla="*/ 171 h 299"/>
                <a:gd name="T16" fmla="*/ 172 w 299"/>
                <a:gd name="T17" fmla="*/ 26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299">
                  <a:moveTo>
                    <a:pt x="172" y="267"/>
                  </a:moveTo>
                  <a:cubicBezTo>
                    <a:pt x="140" y="299"/>
                    <a:pt x="88" y="299"/>
                    <a:pt x="56" y="266"/>
                  </a:cubicBezTo>
                  <a:cubicBezTo>
                    <a:pt x="33" y="243"/>
                    <a:pt x="33" y="243"/>
                    <a:pt x="33" y="243"/>
                  </a:cubicBezTo>
                  <a:cubicBezTo>
                    <a:pt x="0" y="211"/>
                    <a:pt x="0" y="159"/>
                    <a:pt x="32" y="127"/>
                  </a:cubicBezTo>
                  <a:cubicBezTo>
                    <a:pt x="127" y="32"/>
                    <a:pt x="127" y="32"/>
                    <a:pt x="127" y="32"/>
                  </a:cubicBezTo>
                  <a:cubicBezTo>
                    <a:pt x="159" y="0"/>
                    <a:pt x="211" y="0"/>
                    <a:pt x="244" y="32"/>
                  </a:cubicBezTo>
                  <a:cubicBezTo>
                    <a:pt x="267" y="55"/>
                    <a:pt x="267" y="55"/>
                    <a:pt x="267" y="55"/>
                  </a:cubicBezTo>
                  <a:cubicBezTo>
                    <a:pt x="299" y="88"/>
                    <a:pt x="299" y="140"/>
                    <a:pt x="267" y="171"/>
                  </a:cubicBezTo>
                  <a:lnTo>
                    <a:pt x="172" y="267"/>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85" name="Freeform 13"/>
            <p:cNvSpPr/>
            <p:nvPr/>
          </p:nvSpPr>
          <p:spPr bwMode="auto">
            <a:xfrm>
              <a:off x="4568" y="1577"/>
              <a:ext cx="331" cy="333"/>
            </a:xfrm>
            <a:custGeom>
              <a:avLst/>
              <a:gdLst>
                <a:gd name="T0" fmla="*/ 40 w 140"/>
                <a:gd name="T1" fmla="*/ 0 h 141"/>
                <a:gd name="T2" fmla="*/ 25 w 140"/>
                <a:gd name="T3" fmla="*/ 15 h 141"/>
                <a:gd name="T4" fmla="*/ 23 w 140"/>
                <a:gd name="T5" fmla="*/ 101 h 141"/>
                <a:gd name="T6" fmla="*/ 39 w 140"/>
                <a:gd name="T7" fmla="*/ 118 h 141"/>
                <a:gd name="T8" fmla="*/ 125 w 140"/>
                <a:gd name="T9" fmla="*/ 116 h 141"/>
                <a:gd name="T10" fmla="*/ 140 w 140"/>
                <a:gd name="T11" fmla="*/ 100 h 141"/>
                <a:gd name="T12" fmla="*/ 40 w 140"/>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140" h="141">
                  <a:moveTo>
                    <a:pt x="40" y="0"/>
                  </a:moveTo>
                  <a:cubicBezTo>
                    <a:pt x="25" y="15"/>
                    <a:pt x="25" y="15"/>
                    <a:pt x="25" y="15"/>
                  </a:cubicBezTo>
                  <a:cubicBezTo>
                    <a:pt x="0" y="39"/>
                    <a:pt x="0" y="78"/>
                    <a:pt x="23" y="101"/>
                  </a:cubicBezTo>
                  <a:cubicBezTo>
                    <a:pt x="39" y="118"/>
                    <a:pt x="39" y="118"/>
                    <a:pt x="39" y="118"/>
                  </a:cubicBezTo>
                  <a:cubicBezTo>
                    <a:pt x="62" y="141"/>
                    <a:pt x="101" y="140"/>
                    <a:pt x="125" y="116"/>
                  </a:cubicBezTo>
                  <a:cubicBezTo>
                    <a:pt x="140" y="100"/>
                    <a:pt x="140" y="100"/>
                    <a:pt x="140" y="100"/>
                  </a:cubicBezTo>
                  <a:lnTo>
                    <a:pt x="40" y="0"/>
                  </a:lnTo>
                  <a:close/>
                </a:path>
              </a:pathLst>
            </a:custGeom>
            <a:solidFill>
              <a:srgbClr val="F4D9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86" name="Freeform 14"/>
            <p:cNvSpPr/>
            <p:nvPr/>
          </p:nvSpPr>
          <p:spPr bwMode="auto">
            <a:xfrm>
              <a:off x="4490" y="1863"/>
              <a:ext cx="708" cy="707"/>
            </a:xfrm>
            <a:custGeom>
              <a:avLst/>
              <a:gdLst>
                <a:gd name="T0" fmla="*/ 172 w 299"/>
                <a:gd name="T1" fmla="*/ 267 h 299"/>
                <a:gd name="T2" fmla="*/ 56 w 299"/>
                <a:gd name="T3" fmla="*/ 267 h 299"/>
                <a:gd name="T4" fmla="*/ 33 w 299"/>
                <a:gd name="T5" fmla="*/ 244 h 299"/>
                <a:gd name="T6" fmla="*/ 32 w 299"/>
                <a:gd name="T7" fmla="*/ 127 h 299"/>
                <a:gd name="T8" fmla="*/ 127 w 299"/>
                <a:gd name="T9" fmla="*/ 32 h 299"/>
                <a:gd name="T10" fmla="*/ 244 w 299"/>
                <a:gd name="T11" fmla="*/ 33 h 299"/>
                <a:gd name="T12" fmla="*/ 267 w 299"/>
                <a:gd name="T13" fmla="*/ 56 h 299"/>
                <a:gd name="T14" fmla="*/ 267 w 299"/>
                <a:gd name="T15" fmla="*/ 172 h 299"/>
                <a:gd name="T16" fmla="*/ 172 w 299"/>
                <a:gd name="T17" fmla="*/ 26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299">
                  <a:moveTo>
                    <a:pt x="172" y="267"/>
                  </a:moveTo>
                  <a:cubicBezTo>
                    <a:pt x="140" y="299"/>
                    <a:pt x="88" y="299"/>
                    <a:pt x="56" y="267"/>
                  </a:cubicBezTo>
                  <a:cubicBezTo>
                    <a:pt x="33" y="244"/>
                    <a:pt x="33" y="244"/>
                    <a:pt x="33" y="244"/>
                  </a:cubicBezTo>
                  <a:cubicBezTo>
                    <a:pt x="0" y="211"/>
                    <a:pt x="0" y="159"/>
                    <a:pt x="32" y="127"/>
                  </a:cubicBezTo>
                  <a:cubicBezTo>
                    <a:pt x="127" y="32"/>
                    <a:pt x="127" y="32"/>
                    <a:pt x="127" y="32"/>
                  </a:cubicBezTo>
                  <a:cubicBezTo>
                    <a:pt x="159" y="0"/>
                    <a:pt x="211" y="0"/>
                    <a:pt x="244" y="33"/>
                  </a:cubicBezTo>
                  <a:cubicBezTo>
                    <a:pt x="267" y="56"/>
                    <a:pt x="267" y="56"/>
                    <a:pt x="267" y="56"/>
                  </a:cubicBezTo>
                  <a:cubicBezTo>
                    <a:pt x="299" y="88"/>
                    <a:pt x="299" y="140"/>
                    <a:pt x="267" y="172"/>
                  </a:cubicBezTo>
                  <a:lnTo>
                    <a:pt x="172" y="267"/>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87" name="Freeform 15"/>
            <p:cNvSpPr/>
            <p:nvPr/>
          </p:nvSpPr>
          <p:spPr bwMode="auto">
            <a:xfrm>
              <a:off x="4568" y="2168"/>
              <a:ext cx="331" cy="334"/>
            </a:xfrm>
            <a:custGeom>
              <a:avLst/>
              <a:gdLst>
                <a:gd name="T0" fmla="*/ 40 w 140"/>
                <a:gd name="T1" fmla="*/ 0 h 141"/>
                <a:gd name="T2" fmla="*/ 25 w 140"/>
                <a:gd name="T3" fmla="*/ 16 h 141"/>
                <a:gd name="T4" fmla="*/ 23 w 140"/>
                <a:gd name="T5" fmla="*/ 101 h 141"/>
                <a:gd name="T6" fmla="*/ 39 w 140"/>
                <a:gd name="T7" fmla="*/ 118 h 141"/>
                <a:gd name="T8" fmla="*/ 125 w 140"/>
                <a:gd name="T9" fmla="*/ 116 h 141"/>
                <a:gd name="T10" fmla="*/ 140 w 140"/>
                <a:gd name="T11" fmla="*/ 100 h 141"/>
                <a:gd name="T12" fmla="*/ 40 w 140"/>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140" h="141">
                  <a:moveTo>
                    <a:pt x="40" y="0"/>
                  </a:moveTo>
                  <a:cubicBezTo>
                    <a:pt x="25" y="16"/>
                    <a:pt x="25" y="16"/>
                    <a:pt x="25" y="16"/>
                  </a:cubicBezTo>
                  <a:cubicBezTo>
                    <a:pt x="0" y="40"/>
                    <a:pt x="0" y="78"/>
                    <a:pt x="23" y="101"/>
                  </a:cubicBezTo>
                  <a:cubicBezTo>
                    <a:pt x="39" y="118"/>
                    <a:pt x="39" y="118"/>
                    <a:pt x="39" y="118"/>
                  </a:cubicBezTo>
                  <a:cubicBezTo>
                    <a:pt x="62" y="141"/>
                    <a:pt x="101" y="140"/>
                    <a:pt x="125" y="116"/>
                  </a:cubicBezTo>
                  <a:cubicBezTo>
                    <a:pt x="140" y="100"/>
                    <a:pt x="140" y="100"/>
                    <a:pt x="140" y="100"/>
                  </a:cubicBezTo>
                  <a:lnTo>
                    <a:pt x="40" y="0"/>
                  </a:lnTo>
                  <a:close/>
                </a:path>
              </a:pathLst>
            </a:custGeom>
            <a:solidFill>
              <a:srgbClr val="F4D9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88" name="Freeform 16"/>
            <p:cNvSpPr/>
            <p:nvPr/>
          </p:nvSpPr>
          <p:spPr bwMode="auto">
            <a:xfrm>
              <a:off x="2336" y="156"/>
              <a:ext cx="390" cy="2391"/>
            </a:xfrm>
            <a:custGeom>
              <a:avLst/>
              <a:gdLst>
                <a:gd name="T0" fmla="*/ 102 w 165"/>
                <a:gd name="T1" fmla="*/ 1 h 1011"/>
                <a:gd name="T2" fmla="*/ 99 w 165"/>
                <a:gd name="T3" fmla="*/ 0 h 1011"/>
                <a:gd name="T4" fmla="*/ 12 w 165"/>
                <a:gd name="T5" fmla="*/ 0 h 1011"/>
                <a:gd name="T6" fmla="*/ 0 w 165"/>
                <a:gd name="T7" fmla="*/ 12 h 1011"/>
                <a:gd name="T8" fmla="*/ 0 w 165"/>
                <a:gd name="T9" fmla="*/ 128 h 1011"/>
                <a:gd name="T10" fmla="*/ 0 w 165"/>
                <a:gd name="T11" fmla="*/ 130 h 1011"/>
                <a:gd name="T12" fmla="*/ 0 w 165"/>
                <a:gd name="T13" fmla="*/ 942 h 1011"/>
                <a:gd name="T14" fmla="*/ 69 w 165"/>
                <a:gd name="T15" fmla="*/ 1011 h 1011"/>
                <a:gd name="T16" fmla="*/ 96 w 165"/>
                <a:gd name="T17" fmla="*/ 1011 h 1011"/>
                <a:gd name="T18" fmla="*/ 165 w 165"/>
                <a:gd name="T19" fmla="*/ 942 h 1011"/>
                <a:gd name="T20" fmla="*/ 165 w 165"/>
                <a:gd name="T21" fmla="*/ 69 h 1011"/>
                <a:gd name="T22" fmla="*/ 102 w 165"/>
                <a:gd name="T23" fmla="*/ 1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5" h="1011">
                  <a:moveTo>
                    <a:pt x="102" y="1"/>
                  </a:moveTo>
                  <a:cubicBezTo>
                    <a:pt x="101" y="1"/>
                    <a:pt x="100" y="0"/>
                    <a:pt x="99" y="0"/>
                  </a:cubicBezTo>
                  <a:cubicBezTo>
                    <a:pt x="12" y="0"/>
                    <a:pt x="12" y="0"/>
                    <a:pt x="12" y="0"/>
                  </a:cubicBezTo>
                  <a:cubicBezTo>
                    <a:pt x="5" y="0"/>
                    <a:pt x="0" y="6"/>
                    <a:pt x="0" y="12"/>
                  </a:cubicBezTo>
                  <a:cubicBezTo>
                    <a:pt x="0" y="128"/>
                    <a:pt x="0" y="128"/>
                    <a:pt x="0" y="128"/>
                  </a:cubicBezTo>
                  <a:cubicBezTo>
                    <a:pt x="0" y="129"/>
                    <a:pt x="0" y="130"/>
                    <a:pt x="0" y="130"/>
                  </a:cubicBezTo>
                  <a:cubicBezTo>
                    <a:pt x="0" y="942"/>
                    <a:pt x="0" y="942"/>
                    <a:pt x="0" y="942"/>
                  </a:cubicBezTo>
                  <a:cubicBezTo>
                    <a:pt x="0" y="980"/>
                    <a:pt x="31" y="1011"/>
                    <a:pt x="69" y="1011"/>
                  </a:cubicBezTo>
                  <a:cubicBezTo>
                    <a:pt x="96" y="1011"/>
                    <a:pt x="96" y="1011"/>
                    <a:pt x="96" y="1011"/>
                  </a:cubicBezTo>
                  <a:cubicBezTo>
                    <a:pt x="134" y="1011"/>
                    <a:pt x="165" y="980"/>
                    <a:pt x="165" y="942"/>
                  </a:cubicBezTo>
                  <a:cubicBezTo>
                    <a:pt x="165" y="69"/>
                    <a:pt x="165" y="69"/>
                    <a:pt x="165" y="69"/>
                  </a:cubicBezTo>
                  <a:cubicBezTo>
                    <a:pt x="165" y="33"/>
                    <a:pt x="137" y="3"/>
                    <a:pt x="102" y="1"/>
                  </a:cubicBez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89" name="Freeform 17"/>
            <p:cNvSpPr/>
            <p:nvPr/>
          </p:nvSpPr>
          <p:spPr bwMode="auto">
            <a:xfrm>
              <a:off x="2336" y="217"/>
              <a:ext cx="180" cy="371"/>
            </a:xfrm>
            <a:custGeom>
              <a:avLst/>
              <a:gdLst>
                <a:gd name="T0" fmla="*/ 0 w 76"/>
                <a:gd name="T1" fmla="*/ 0 h 157"/>
                <a:gd name="T2" fmla="*/ 0 w 76"/>
                <a:gd name="T3" fmla="*/ 112 h 157"/>
                <a:gd name="T4" fmla="*/ 0 w 76"/>
                <a:gd name="T5" fmla="*/ 115 h 157"/>
                <a:gd name="T6" fmla="*/ 0 w 76"/>
                <a:gd name="T7" fmla="*/ 157 h 157"/>
                <a:gd name="T8" fmla="*/ 45 w 76"/>
                <a:gd name="T9" fmla="*/ 157 h 157"/>
                <a:gd name="T10" fmla="*/ 76 w 76"/>
                <a:gd name="T11" fmla="*/ 126 h 157"/>
                <a:gd name="T12" fmla="*/ 76 w 76"/>
                <a:gd name="T13" fmla="*/ 0 h 157"/>
                <a:gd name="T14" fmla="*/ 0 w 76"/>
                <a:gd name="T15" fmla="*/ 0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7">
                  <a:moveTo>
                    <a:pt x="0" y="0"/>
                  </a:moveTo>
                  <a:cubicBezTo>
                    <a:pt x="0" y="112"/>
                    <a:pt x="0" y="112"/>
                    <a:pt x="0" y="112"/>
                  </a:cubicBezTo>
                  <a:cubicBezTo>
                    <a:pt x="0" y="113"/>
                    <a:pt x="0" y="114"/>
                    <a:pt x="0" y="115"/>
                  </a:cubicBezTo>
                  <a:cubicBezTo>
                    <a:pt x="0" y="157"/>
                    <a:pt x="0" y="157"/>
                    <a:pt x="0" y="157"/>
                  </a:cubicBezTo>
                  <a:cubicBezTo>
                    <a:pt x="45" y="157"/>
                    <a:pt x="45" y="157"/>
                    <a:pt x="45" y="157"/>
                  </a:cubicBezTo>
                  <a:cubicBezTo>
                    <a:pt x="62" y="157"/>
                    <a:pt x="76" y="143"/>
                    <a:pt x="76" y="126"/>
                  </a:cubicBezTo>
                  <a:cubicBezTo>
                    <a:pt x="76" y="0"/>
                    <a:pt x="76" y="0"/>
                    <a:pt x="76" y="0"/>
                  </a:cubicBezTo>
                  <a:lnTo>
                    <a:pt x="0" y="0"/>
                  </a:lnTo>
                  <a:close/>
                </a:path>
              </a:pathLst>
            </a:custGeom>
            <a:solidFill>
              <a:srgbClr val="F4D9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90" name="Freeform 18"/>
            <p:cNvSpPr>
              <a:spLocks noEditPoints="1"/>
            </p:cNvSpPr>
            <p:nvPr/>
          </p:nvSpPr>
          <p:spPr bwMode="auto">
            <a:xfrm>
              <a:off x="3119" y="2376"/>
              <a:ext cx="384" cy="194"/>
            </a:xfrm>
            <a:custGeom>
              <a:avLst/>
              <a:gdLst>
                <a:gd name="T0" fmla="*/ 142 w 162"/>
                <a:gd name="T1" fmla="*/ 82 h 82"/>
                <a:gd name="T2" fmla="*/ 20 w 162"/>
                <a:gd name="T3" fmla="*/ 82 h 82"/>
                <a:gd name="T4" fmla="*/ 0 w 162"/>
                <a:gd name="T5" fmla="*/ 61 h 82"/>
                <a:gd name="T6" fmla="*/ 0 w 162"/>
                <a:gd name="T7" fmla="*/ 21 h 82"/>
                <a:gd name="T8" fmla="*/ 20 w 162"/>
                <a:gd name="T9" fmla="*/ 0 h 82"/>
                <a:gd name="T10" fmla="*/ 142 w 162"/>
                <a:gd name="T11" fmla="*/ 0 h 82"/>
                <a:gd name="T12" fmla="*/ 162 w 162"/>
                <a:gd name="T13" fmla="*/ 21 h 82"/>
                <a:gd name="T14" fmla="*/ 162 w 162"/>
                <a:gd name="T15" fmla="*/ 61 h 82"/>
                <a:gd name="T16" fmla="*/ 142 w 162"/>
                <a:gd name="T17" fmla="*/ 82 h 82"/>
                <a:gd name="T18" fmla="*/ 20 w 162"/>
                <a:gd name="T19" fmla="*/ 13 h 82"/>
                <a:gd name="T20" fmla="*/ 12 w 162"/>
                <a:gd name="T21" fmla="*/ 21 h 82"/>
                <a:gd name="T22" fmla="*/ 12 w 162"/>
                <a:gd name="T23" fmla="*/ 61 h 82"/>
                <a:gd name="T24" fmla="*/ 20 w 162"/>
                <a:gd name="T25" fmla="*/ 69 h 82"/>
                <a:gd name="T26" fmla="*/ 142 w 162"/>
                <a:gd name="T27" fmla="*/ 69 h 82"/>
                <a:gd name="T28" fmla="*/ 149 w 162"/>
                <a:gd name="T29" fmla="*/ 61 h 82"/>
                <a:gd name="T30" fmla="*/ 149 w 162"/>
                <a:gd name="T31" fmla="*/ 21 h 82"/>
                <a:gd name="T32" fmla="*/ 142 w 162"/>
                <a:gd name="T33" fmla="*/ 13 h 82"/>
                <a:gd name="T34" fmla="*/ 20 w 162"/>
                <a:gd name="T35" fmla="*/ 1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82">
                  <a:moveTo>
                    <a:pt x="142" y="82"/>
                  </a:moveTo>
                  <a:cubicBezTo>
                    <a:pt x="20" y="82"/>
                    <a:pt x="20" y="82"/>
                    <a:pt x="20" y="82"/>
                  </a:cubicBezTo>
                  <a:cubicBezTo>
                    <a:pt x="9" y="82"/>
                    <a:pt x="0" y="72"/>
                    <a:pt x="0" y="61"/>
                  </a:cubicBezTo>
                  <a:cubicBezTo>
                    <a:pt x="0" y="21"/>
                    <a:pt x="0" y="21"/>
                    <a:pt x="0" y="21"/>
                  </a:cubicBezTo>
                  <a:cubicBezTo>
                    <a:pt x="0" y="10"/>
                    <a:pt x="9" y="0"/>
                    <a:pt x="20" y="0"/>
                  </a:cubicBezTo>
                  <a:cubicBezTo>
                    <a:pt x="142" y="0"/>
                    <a:pt x="142" y="0"/>
                    <a:pt x="142" y="0"/>
                  </a:cubicBezTo>
                  <a:cubicBezTo>
                    <a:pt x="153" y="0"/>
                    <a:pt x="162" y="10"/>
                    <a:pt x="162" y="21"/>
                  </a:cubicBezTo>
                  <a:cubicBezTo>
                    <a:pt x="162" y="61"/>
                    <a:pt x="162" y="61"/>
                    <a:pt x="162" y="61"/>
                  </a:cubicBezTo>
                  <a:cubicBezTo>
                    <a:pt x="162" y="72"/>
                    <a:pt x="153" y="82"/>
                    <a:pt x="142" y="82"/>
                  </a:cubicBezTo>
                  <a:close/>
                  <a:moveTo>
                    <a:pt x="20" y="13"/>
                  </a:moveTo>
                  <a:cubicBezTo>
                    <a:pt x="16" y="13"/>
                    <a:pt x="12" y="17"/>
                    <a:pt x="12" y="21"/>
                  </a:cubicBezTo>
                  <a:cubicBezTo>
                    <a:pt x="12" y="61"/>
                    <a:pt x="12" y="61"/>
                    <a:pt x="12" y="61"/>
                  </a:cubicBezTo>
                  <a:cubicBezTo>
                    <a:pt x="12" y="65"/>
                    <a:pt x="16" y="69"/>
                    <a:pt x="20" y="69"/>
                  </a:cubicBezTo>
                  <a:cubicBezTo>
                    <a:pt x="142" y="69"/>
                    <a:pt x="142" y="69"/>
                    <a:pt x="142" y="69"/>
                  </a:cubicBezTo>
                  <a:cubicBezTo>
                    <a:pt x="146" y="69"/>
                    <a:pt x="149" y="65"/>
                    <a:pt x="149" y="61"/>
                  </a:cubicBezTo>
                  <a:cubicBezTo>
                    <a:pt x="149" y="21"/>
                    <a:pt x="149" y="21"/>
                    <a:pt x="149" y="21"/>
                  </a:cubicBezTo>
                  <a:cubicBezTo>
                    <a:pt x="149" y="17"/>
                    <a:pt x="146" y="13"/>
                    <a:pt x="142" y="13"/>
                  </a:cubicBezTo>
                  <a:lnTo>
                    <a:pt x="20" y="13"/>
                  </a:lnTo>
                  <a:close/>
                </a:path>
              </a:pathLst>
            </a:custGeom>
            <a:solidFill>
              <a:srgbClr val="406C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91" name="Freeform 19"/>
            <p:cNvSpPr>
              <a:spLocks noEditPoints="1"/>
            </p:cNvSpPr>
            <p:nvPr/>
          </p:nvSpPr>
          <p:spPr bwMode="auto">
            <a:xfrm>
              <a:off x="4021" y="2376"/>
              <a:ext cx="384" cy="194"/>
            </a:xfrm>
            <a:custGeom>
              <a:avLst/>
              <a:gdLst>
                <a:gd name="T0" fmla="*/ 141 w 162"/>
                <a:gd name="T1" fmla="*/ 82 h 82"/>
                <a:gd name="T2" fmla="*/ 20 w 162"/>
                <a:gd name="T3" fmla="*/ 82 h 82"/>
                <a:gd name="T4" fmla="*/ 0 w 162"/>
                <a:gd name="T5" fmla="*/ 61 h 82"/>
                <a:gd name="T6" fmla="*/ 0 w 162"/>
                <a:gd name="T7" fmla="*/ 21 h 82"/>
                <a:gd name="T8" fmla="*/ 20 w 162"/>
                <a:gd name="T9" fmla="*/ 0 h 82"/>
                <a:gd name="T10" fmla="*/ 141 w 162"/>
                <a:gd name="T11" fmla="*/ 0 h 82"/>
                <a:gd name="T12" fmla="*/ 162 w 162"/>
                <a:gd name="T13" fmla="*/ 21 h 82"/>
                <a:gd name="T14" fmla="*/ 162 w 162"/>
                <a:gd name="T15" fmla="*/ 61 h 82"/>
                <a:gd name="T16" fmla="*/ 141 w 162"/>
                <a:gd name="T17" fmla="*/ 82 h 82"/>
                <a:gd name="T18" fmla="*/ 20 w 162"/>
                <a:gd name="T19" fmla="*/ 13 h 82"/>
                <a:gd name="T20" fmla="*/ 12 w 162"/>
                <a:gd name="T21" fmla="*/ 21 h 82"/>
                <a:gd name="T22" fmla="*/ 12 w 162"/>
                <a:gd name="T23" fmla="*/ 61 h 82"/>
                <a:gd name="T24" fmla="*/ 20 w 162"/>
                <a:gd name="T25" fmla="*/ 69 h 82"/>
                <a:gd name="T26" fmla="*/ 141 w 162"/>
                <a:gd name="T27" fmla="*/ 69 h 82"/>
                <a:gd name="T28" fmla="*/ 149 w 162"/>
                <a:gd name="T29" fmla="*/ 61 h 82"/>
                <a:gd name="T30" fmla="*/ 149 w 162"/>
                <a:gd name="T31" fmla="*/ 21 h 82"/>
                <a:gd name="T32" fmla="*/ 141 w 162"/>
                <a:gd name="T33" fmla="*/ 13 h 82"/>
                <a:gd name="T34" fmla="*/ 20 w 162"/>
                <a:gd name="T35" fmla="*/ 1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82">
                  <a:moveTo>
                    <a:pt x="141" y="82"/>
                  </a:moveTo>
                  <a:cubicBezTo>
                    <a:pt x="20" y="82"/>
                    <a:pt x="20" y="82"/>
                    <a:pt x="20" y="82"/>
                  </a:cubicBezTo>
                  <a:cubicBezTo>
                    <a:pt x="9" y="82"/>
                    <a:pt x="0" y="72"/>
                    <a:pt x="0" y="61"/>
                  </a:cubicBezTo>
                  <a:cubicBezTo>
                    <a:pt x="0" y="21"/>
                    <a:pt x="0" y="21"/>
                    <a:pt x="0" y="21"/>
                  </a:cubicBezTo>
                  <a:cubicBezTo>
                    <a:pt x="0" y="10"/>
                    <a:pt x="9" y="0"/>
                    <a:pt x="20" y="0"/>
                  </a:cubicBezTo>
                  <a:cubicBezTo>
                    <a:pt x="141" y="0"/>
                    <a:pt x="141" y="0"/>
                    <a:pt x="141" y="0"/>
                  </a:cubicBezTo>
                  <a:cubicBezTo>
                    <a:pt x="153" y="0"/>
                    <a:pt x="162" y="10"/>
                    <a:pt x="162" y="21"/>
                  </a:cubicBezTo>
                  <a:cubicBezTo>
                    <a:pt x="162" y="61"/>
                    <a:pt x="162" y="61"/>
                    <a:pt x="162" y="61"/>
                  </a:cubicBezTo>
                  <a:cubicBezTo>
                    <a:pt x="162" y="72"/>
                    <a:pt x="153" y="82"/>
                    <a:pt x="141" y="82"/>
                  </a:cubicBezTo>
                  <a:close/>
                  <a:moveTo>
                    <a:pt x="20" y="13"/>
                  </a:moveTo>
                  <a:cubicBezTo>
                    <a:pt x="16" y="13"/>
                    <a:pt x="12" y="17"/>
                    <a:pt x="12" y="21"/>
                  </a:cubicBezTo>
                  <a:cubicBezTo>
                    <a:pt x="12" y="61"/>
                    <a:pt x="12" y="61"/>
                    <a:pt x="12" y="61"/>
                  </a:cubicBezTo>
                  <a:cubicBezTo>
                    <a:pt x="12" y="65"/>
                    <a:pt x="16" y="69"/>
                    <a:pt x="20" y="69"/>
                  </a:cubicBezTo>
                  <a:cubicBezTo>
                    <a:pt x="141" y="69"/>
                    <a:pt x="141" y="69"/>
                    <a:pt x="141" y="69"/>
                  </a:cubicBezTo>
                  <a:cubicBezTo>
                    <a:pt x="146" y="69"/>
                    <a:pt x="149" y="65"/>
                    <a:pt x="149" y="61"/>
                  </a:cubicBezTo>
                  <a:cubicBezTo>
                    <a:pt x="149" y="21"/>
                    <a:pt x="149" y="21"/>
                    <a:pt x="149" y="21"/>
                  </a:cubicBezTo>
                  <a:cubicBezTo>
                    <a:pt x="149" y="17"/>
                    <a:pt x="146" y="13"/>
                    <a:pt x="141" y="13"/>
                  </a:cubicBezTo>
                  <a:lnTo>
                    <a:pt x="20" y="13"/>
                  </a:lnTo>
                  <a:close/>
                </a:path>
              </a:pathLst>
            </a:custGeom>
            <a:solidFill>
              <a:srgbClr val="406C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92" name="Freeform 20"/>
            <p:cNvSpPr>
              <a:spLocks noEditPoints="1"/>
            </p:cNvSpPr>
            <p:nvPr/>
          </p:nvSpPr>
          <p:spPr bwMode="auto">
            <a:xfrm>
              <a:off x="3569" y="2376"/>
              <a:ext cx="383" cy="194"/>
            </a:xfrm>
            <a:custGeom>
              <a:avLst/>
              <a:gdLst>
                <a:gd name="T0" fmla="*/ 142 w 162"/>
                <a:gd name="T1" fmla="*/ 82 h 82"/>
                <a:gd name="T2" fmla="*/ 21 w 162"/>
                <a:gd name="T3" fmla="*/ 82 h 82"/>
                <a:gd name="T4" fmla="*/ 0 w 162"/>
                <a:gd name="T5" fmla="*/ 61 h 82"/>
                <a:gd name="T6" fmla="*/ 0 w 162"/>
                <a:gd name="T7" fmla="*/ 21 h 82"/>
                <a:gd name="T8" fmla="*/ 21 w 162"/>
                <a:gd name="T9" fmla="*/ 0 h 82"/>
                <a:gd name="T10" fmla="*/ 142 w 162"/>
                <a:gd name="T11" fmla="*/ 0 h 82"/>
                <a:gd name="T12" fmla="*/ 162 w 162"/>
                <a:gd name="T13" fmla="*/ 21 h 82"/>
                <a:gd name="T14" fmla="*/ 162 w 162"/>
                <a:gd name="T15" fmla="*/ 61 h 82"/>
                <a:gd name="T16" fmla="*/ 142 w 162"/>
                <a:gd name="T17" fmla="*/ 82 h 82"/>
                <a:gd name="T18" fmla="*/ 21 w 162"/>
                <a:gd name="T19" fmla="*/ 13 h 82"/>
                <a:gd name="T20" fmla="*/ 13 w 162"/>
                <a:gd name="T21" fmla="*/ 21 h 82"/>
                <a:gd name="T22" fmla="*/ 13 w 162"/>
                <a:gd name="T23" fmla="*/ 61 h 82"/>
                <a:gd name="T24" fmla="*/ 21 w 162"/>
                <a:gd name="T25" fmla="*/ 69 h 82"/>
                <a:gd name="T26" fmla="*/ 142 w 162"/>
                <a:gd name="T27" fmla="*/ 69 h 82"/>
                <a:gd name="T28" fmla="*/ 150 w 162"/>
                <a:gd name="T29" fmla="*/ 61 h 82"/>
                <a:gd name="T30" fmla="*/ 150 w 162"/>
                <a:gd name="T31" fmla="*/ 21 h 82"/>
                <a:gd name="T32" fmla="*/ 142 w 162"/>
                <a:gd name="T33" fmla="*/ 13 h 82"/>
                <a:gd name="T34" fmla="*/ 21 w 162"/>
                <a:gd name="T35" fmla="*/ 1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82">
                  <a:moveTo>
                    <a:pt x="142" y="82"/>
                  </a:moveTo>
                  <a:cubicBezTo>
                    <a:pt x="21" y="82"/>
                    <a:pt x="21" y="82"/>
                    <a:pt x="21" y="82"/>
                  </a:cubicBezTo>
                  <a:cubicBezTo>
                    <a:pt x="9" y="82"/>
                    <a:pt x="0" y="72"/>
                    <a:pt x="0" y="61"/>
                  </a:cubicBezTo>
                  <a:cubicBezTo>
                    <a:pt x="0" y="21"/>
                    <a:pt x="0" y="21"/>
                    <a:pt x="0" y="21"/>
                  </a:cubicBezTo>
                  <a:cubicBezTo>
                    <a:pt x="0" y="10"/>
                    <a:pt x="9" y="0"/>
                    <a:pt x="21" y="0"/>
                  </a:cubicBezTo>
                  <a:cubicBezTo>
                    <a:pt x="142" y="0"/>
                    <a:pt x="142" y="0"/>
                    <a:pt x="142" y="0"/>
                  </a:cubicBezTo>
                  <a:cubicBezTo>
                    <a:pt x="153" y="0"/>
                    <a:pt x="162" y="10"/>
                    <a:pt x="162" y="21"/>
                  </a:cubicBezTo>
                  <a:cubicBezTo>
                    <a:pt x="162" y="61"/>
                    <a:pt x="162" y="61"/>
                    <a:pt x="162" y="61"/>
                  </a:cubicBezTo>
                  <a:cubicBezTo>
                    <a:pt x="162" y="72"/>
                    <a:pt x="153" y="82"/>
                    <a:pt x="142" y="82"/>
                  </a:cubicBezTo>
                  <a:close/>
                  <a:moveTo>
                    <a:pt x="21" y="13"/>
                  </a:moveTo>
                  <a:cubicBezTo>
                    <a:pt x="16" y="13"/>
                    <a:pt x="13" y="17"/>
                    <a:pt x="13" y="21"/>
                  </a:cubicBezTo>
                  <a:cubicBezTo>
                    <a:pt x="13" y="61"/>
                    <a:pt x="13" y="61"/>
                    <a:pt x="13" y="61"/>
                  </a:cubicBezTo>
                  <a:cubicBezTo>
                    <a:pt x="13" y="65"/>
                    <a:pt x="16" y="69"/>
                    <a:pt x="21" y="69"/>
                  </a:cubicBezTo>
                  <a:cubicBezTo>
                    <a:pt x="142" y="69"/>
                    <a:pt x="142" y="69"/>
                    <a:pt x="142" y="69"/>
                  </a:cubicBezTo>
                  <a:cubicBezTo>
                    <a:pt x="146" y="69"/>
                    <a:pt x="150" y="65"/>
                    <a:pt x="150" y="61"/>
                  </a:cubicBezTo>
                  <a:cubicBezTo>
                    <a:pt x="150" y="21"/>
                    <a:pt x="150" y="21"/>
                    <a:pt x="150" y="21"/>
                  </a:cubicBezTo>
                  <a:cubicBezTo>
                    <a:pt x="150" y="17"/>
                    <a:pt x="146" y="13"/>
                    <a:pt x="142" y="13"/>
                  </a:cubicBezTo>
                  <a:lnTo>
                    <a:pt x="21" y="13"/>
                  </a:lnTo>
                  <a:close/>
                </a:path>
              </a:pathLst>
            </a:custGeom>
            <a:solidFill>
              <a:srgbClr val="406C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93" name="Rectangle 21"/>
            <p:cNvSpPr>
              <a:spLocks noChangeArrowheads="1"/>
            </p:cNvSpPr>
            <p:nvPr/>
          </p:nvSpPr>
          <p:spPr bwMode="auto">
            <a:xfrm>
              <a:off x="2565" y="3549"/>
              <a:ext cx="1626" cy="16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94" name="Rectangle 22"/>
            <p:cNvSpPr>
              <a:spLocks noChangeArrowheads="1"/>
            </p:cNvSpPr>
            <p:nvPr/>
          </p:nvSpPr>
          <p:spPr bwMode="auto">
            <a:xfrm>
              <a:off x="2454" y="3899"/>
              <a:ext cx="1849" cy="12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grpSp>
      <p:grpSp>
        <p:nvGrpSpPr>
          <p:cNvPr id="99" name="组合 98"/>
          <p:cNvGrpSpPr/>
          <p:nvPr/>
        </p:nvGrpSpPr>
        <p:grpSpPr>
          <a:xfrm>
            <a:off x="582187" y="3590934"/>
            <a:ext cx="2547682" cy="547950"/>
            <a:chOff x="4631242" y="1185429"/>
            <a:chExt cx="2547682" cy="547949"/>
          </a:xfrm>
        </p:grpSpPr>
        <p:grpSp>
          <p:nvGrpSpPr>
            <p:cNvPr id="100" name="组合 99"/>
            <p:cNvGrpSpPr/>
            <p:nvPr/>
          </p:nvGrpSpPr>
          <p:grpSpPr>
            <a:xfrm>
              <a:off x="4631242" y="1185429"/>
              <a:ext cx="474345" cy="491726"/>
              <a:chOff x="6242315" y="1105991"/>
              <a:chExt cx="632460" cy="655637"/>
            </a:xfrm>
          </p:grpSpPr>
          <p:sp>
            <p:nvSpPr>
              <p:cNvPr id="101" name="TextBox 6"/>
              <p:cNvSpPr txBox="1"/>
              <p:nvPr/>
            </p:nvSpPr>
            <p:spPr>
              <a:xfrm>
                <a:off x="6327224" y="1105991"/>
                <a:ext cx="448425" cy="491915"/>
              </a:xfrm>
              <a:prstGeom prst="rect">
                <a:avLst/>
              </a:prstGeom>
              <a:noFill/>
            </p:spPr>
            <p:txBody>
              <a:bodyPr vert="horz" wrap="square" lIns="0" tIns="0" rIns="0" bIns="0" rtlCol="0" anchor="ctr">
                <a:spAutoFit/>
              </a:bodyPr>
              <a:lstStyle/>
              <a:p>
                <a:pPr algn="l"/>
                <a:r>
                  <a:rPr lang="en-US" altLang="zh-CN"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01</a:t>
                </a:r>
              </a:p>
            </p:txBody>
          </p:sp>
          <p:sp>
            <p:nvSpPr>
              <p:cNvPr id="102" name="文本框 22"/>
              <p:cNvSpPr txBox="1"/>
              <p:nvPr/>
            </p:nvSpPr>
            <p:spPr>
              <a:xfrm>
                <a:off x="6242320" y="1516939"/>
                <a:ext cx="632460" cy="244687"/>
              </a:xfrm>
              <a:prstGeom prst="rect">
                <a:avLst/>
              </a:prstGeom>
              <a:noFill/>
            </p:spPr>
            <p:txBody>
              <a:bodyPr wrap="none" rtlCol="0">
                <a:spAutoFit/>
              </a:bodyPr>
              <a:lstStyle/>
              <a:p>
                <a:r>
                  <a:rPr lang="en-US" altLang="zh-CN" sz="600" b="1"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eelawadee" panose="020B0502040204020203" pitchFamily="34" charset="-34"/>
                  </a:rPr>
                  <a:t>OPTION</a:t>
                </a:r>
              </a:p>
            </p:txBody>
          </p:sp>
        </p:grpSp>
        <p:grpSp>
          <p:nvGrpSpPr>
            <p:cNvPr id="103" name="组合 102"/>
            <p:cNvGrpSpPr/>
            <p:nvPr/>
          </p:nvGrpSpPr>
          <p:grpSpPr>
            <a:xfrm>
              <a:off x="4694924" y="1726235"/>
              <a:ext cx="2484000" cy="7143"/>
              <a:chOff x="6327224" y="1896619"/>
              <a:chExt cx="2624395" cy="9524"/>
            </a:xfrm>
          </p:grpSpPr>
          <p:cxnSp>
            <p:nvCxnSpPr>
              <p:cNvPr id="104" name="直接连接符 103"/>
              <p:cNvCxnSpPr/>
              <p:nvPr/>
            </p:nvCxnSpPr>
            <p:spPr>
              <a:xfrm>
                <a:off x="6327224" y="1896619"/>
                <a:ext cx="2624395" cy="0"/>
              </a:xfrm>
              <a:prstGeom prst="line">
                <a:avLst/>
              </a:prstGeom>
              <a:ln w="127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a:off x="6327224" y="1906143"/>
                <a:ext cx="2624395" cy="0"/>
              </a:xfrm>
              <a:prstGeom prst="line">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6" name="文本框 44"/>
            <p:cNvSpPr txBox="1"/>
            <p:nvPr/>
          </p:nvSpPr>
          <p:spPr>
            <a:xfrm>
              <a:off x="5264285" y="1203331"/>
              <a:ext cx="1914639" cy="493660"/>
            </a:xfrm>
            <a:prstGeom prst="rect">
              <a:avLst/>
            </a:prstGeom>
            <a:noFill/>
          </p:spPr>
          <p:txBody>
            <a:bodyPr wrap="square" lIns="68580" tIns="34290" rIns="68580" bIns="34290" rtlCol="0">
              <a:spAutoFit/>
            </a:bodyPr>
            <a:lstStyle/>
            <a:p>
              <a:pPr>
                <a:lnSpc>
                  <a:spcPct val="120000"/>
                </a:lnSpc>
              </a:pPr>
              <a:r>
                <a:rPr lang="zh-CN" altLang="en-US" sz="1200" dirty="0">
                  <a:solidFill>
                    <a:srgbClr val="FFC000"/>
                  </a:solidFill>
                  <a:latin typeface="微软雅黑" panose="020B0503020204020204" charset="-122"/>
                  <a:ea typeface="微软雅黑" panose="020B0503020204020204" charset="-122"/>
                  <a:cs typeface="Leelawadee" panose="020B0502040204020203" pitchFamily="34" charset="-34"/>
                </a:rPr>
                <a:t>陷入事务性工作</a:t>
              </a:r>
              <a:endParaRPr lang="en-US" altLang="zh-CN" sz="1200" dirty="0">
                <a:solidFill>
                  <a:srgbClr val="FFC000"/>
                </a:solidFill>
                <a:latin typeface="微软雅黑" panose="020B0503020204020204" charset="-122"/>
                <a:ea typeface="微软雅黑" panose="020B0503020204020204" charset="-122"/>
                <a:cs typeface="Leelawadee" panose="020B0502040204020203" pitchFamily="34" charset="-34"/>
              </a:endParaRPr>
            </a:p>
            <a:p>
              <a:pPr>
                <a:lnSpc>
                  <a:spcPct val="120000"/>
                </a:lnSpc>
              </a:pP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eelawadee" panose="020B0502040204020203" pitchFamily="34" charset="-34"/>
                </a:rPr>
                <a:t>主要精力在培训组织运营</a:t>
              </a:r>
            </a:p>
          </p:txBody>
        </p:sp>
      </p:grpSp>
      <p:grpSp>
        <p:nvGrpSpPr>
          <p:cNvPr id="107" name="组合 106"/>
          <p:cNvGrpSpPr/>
          <p:nvPr/>
        </p:nvGrpSpPr>
        <p:grpSpPr>
          <a:xfrm>
            <a:off x="613379" y="2088249"/>
            <a:ext cx="2547679" cy="547949"/>
            <a:chOff x="4631245" y="1185430"/>
            <a:chExt cx="2547679" cy="547948"/>
          </a:xfrm>
        </p:grpSpPr>
        <p:grpSp>
          <p:nvGrpSpPr>
            <p:cNvPr id="108" name="组合 107"/>
            <p:cNvGrpSpPr/>
            <p:nvPr/>
          </p:nvGrpSpPr>
          <p:grpSpPr>
            <a:xfrm>
              <a:off x="4631245" y="1185430"/>
              <a:ext cx="474345" cy="491725"/>
              <a:chOff x="6242320" y="1105991"/>
              <a:chExt cx="632460" cy="655635"/>
            </a:xfrm>
          </p:grpSpPr>
          <p:sp>
            <p:nvSpPr>
              <p:cNvPr id="109" name="TextBox 6"/>
              <p:cNvSpPr txBox="1"/>
              <p:nvPr/>
            </p:nvSpPr>
            <p:spPr>
              <a:xfrm>
                <a:off x="6327224" y="1105991"/>
                <a:ext cx="448425" cy="491915"/>
              </a:xfrm>
              <a:prstGeom prst="rect">
                <a:avLst/>
              </a:prstGeom>
              <a:noFill/>
            </p:spPr>
            <p:txBody>
              <a:bodyPr vert="horz" wrap="square" lIns="0" tIns="0" rIns="0" bIns="0" rtlCol="0" anchor="ctr">
                <a:spAutoFit/>
              </a:bodyPr>
              <a:lstStyle/>
              <a:p>
                <a:pPr algn="l"/>
                <a:r>
                  <a:rPr lang="en-US" altLang="zh-CN"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02</a:t>
                </a:r>
              </a:p>
            </p:txBody>
          </p:sp>
          <p:sp>
            <p:nvSpPr>
              <p:cNvPr id="110" name="文本框 22"/>
              <p:cNvSpPr txBox="1"/>
              <p:nvPr/>
            </p:nvSpPr>
            <p:spPr>
              <a:xfrm>
                <a:off x="6242320" y="1516939"/>
                <a:ext cx="632460" cy="244687"/>
              </a:xfrm>
              <a:prstGeom prst="rect">
                <a:avLst/>
              </a:prstGeom>
              <a:noFill/>
            </p:spPr>
            <p:txBody>
              <a:bodyPr wrap="none" rtlCol="0">
                <a:spAutoFit/>
              </a:bodyPr>
              <a:lstStyle/>
              <a:p>
                <a:r>
                  <a:rPr lang="en-US" altLang="zh-CN" sz="600" b="1"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eelawadee" panose="020B0502040204020203" pitchFamily="34" charset="-34"/>
                  </a:rPr>
                  <a:t>OPTION</a:t>
                </a:r>
              </a:p>
            </p:txBody>
          </p:sp>
        </p:grpSp>
        <p:grpSp>
          <p:nvGrpSpPr>
            <p:cNvPr id="111" name="组合 110"/>
            <p:cNvGrpSpPr/>
            <p:nvPr/>
          </p:nvGrpSpPr>
          <p:grpSpPr>
            <a:xfrm>
              <a:off x="4694924" y="1726235"/>
              <a:ext cx="2484000" cy="7143"/>
              <a:chOff x="6327224" y="1896619"/>
              <a:chExt cx="2624395" cy="9524"/>
            </a:xfrm>
          </p:grpSpPr>
          <p:cxnSp>
            <p:nvCxnSpPr>
              <p:cNvPr id="112" name="直接连接符 111"/>
              <p:cNvCxnSpPr/>
              <p:nvPr/>
            </p:nvCxnSpPr>
            <p:spPr>
              <a:xfrm>
                <a:off x="6327224" y="1896619"/>
                <a:ext cx="2624395" cy="0"/>
              </a:xfrm>
              <a:prstGeom prst="line">
                <a:avLst/>
              </a:prstGeom>
              <a:ln w="127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6327224" y="1906143"/>
                <a:ext cx="2624395" cy="0"/>
              </a:xfrm>
              <a:prstGeom prst="line">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14" name="文本框 44"/>
            <p:cNvSpPr txBox="1"/>
            <p:nvPr/>
          </p:nvSpPr>
          <p:spPr>
            <a:xfrm>
              <a:off x="5264285" y="1203331"/>
              <a:ext cx="1914639" cy="493660"/>
            </a:xfrm>
            <a:prstGeom prst="rect">
              <a:avLst/>
            </a:prstGeom>
            <a:noFill/>
          </p:spPr>
          <p:txBody>
            <a:bodyPr wrap="square" lIns="68580" tIns="34290" rIns="68580" bIns="34290" rtlCol="0">
              <a:spAutoFit/>
            </a:bodyPr>
            <a:lstStyle/>
            <a:p>
              <a:pPr>
                <a:lnSpc>
                  <a:spcPct val="120000"/>
                </a:lnSpc>
              </a:pPr>
              <a:r>
                <a:rPr lang="zh-CN" altLang="en-US" sz="1200" dirty="0">
                  <a:solidFill>
                    <a:srgbClr val="FFC000"/>
                  </a:solidFill>
                  <a:latin typeface="微软雅黑" panose="020B0503020204020204" charset="-122"/>
                  <a:ea typeface="微软雅黑" panose="020B0503020204020204" charset="-122"/>
                  <a:cs typeface="Leelawadee" panose="020B0502040204020203" pitchFamily="34" charset="-34"/>
                </a:rPr>
                <a:t>培训需求不明确</a:t>
              </a:r>
              <a:endParaRPr lang="en-US" altLang="zh-CN" sz="1200" dirty="0">
                <a:solidFill>
                  <a:srgbClr val="FFC000"/>
                </a:solidFill>
                <a:latin typeface="微软雅黑" panose="020B0503020204020204" charset="-122"/>
                <a:ea typeface="微软雅黑" panose="020B0503020204020204" charset="-122"/>
                <a:cs typeface="Leelawadee" panose="020B0502040204020203" pitchFamily="34" charset="-34"/>
              </a:endParaRPr>
            </a:p>
            <a:p>
              <a:pPr>
                <a:lnSpc>
                  <a:spcPct val="120000"/>
                </a:lnSpc>
              </a:pP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eelawadee" panose="020B0502040204020203" pitchFamily="34" charset="-34"/>
                </a:rPr>
                <a:t>迷失方向和反复返工</a:t>
              </a:r>
            </a:p>
          </p:txBody>
        </p:sp>
      </p:grpSp>
      <p:grpSp>
        <p:nvGrpSpPr>
          <p:cNvPr id="115" name="组合 114"/>
          <p:cNvGrpSpPr/>
          <p:nvPr/>
        </p:nvGrpSpPr>
        <p:grpSpPr>
          <a:xfrm>
            <a:off x="5887744" y="2085347"/>
            <a:ext cx="2547680" cy="530048"/>
            <a:chOff x="4631245" y="1203331"/>
            <a:chExt cx="2547680" cy="530047"/>
          </a:xfrm>
        </p:grpSpPr>
        <p:grpSp>
          <p:nvGrpSpPr>
            <p:cNvPr id="116" name="组合 115"/>
            <p:cNvGrpSpPr/>
            <p:nvPr/>
          </p:nvGrpSpPr>
          <p:grpSpPr>
            <a:xfrm>
              <a:off x="4631245" y="1231398"/>
              <a:ext cx="474345" cy="445757"/>
              <a:chOff x="6242320" y="1167282"/>
              <a:chExt cx="632460" cy="594344"/>
            </a:xfrm>
          </p:grpSpPr>
          <p:sp>
            <p:nvSpPr>
              <p:cNvPr id="117" name="TextBox 6"/>
              <p:cNvSpPr txBox="1"/>
              <p:nvPr/>
            </p:nvSpPr>
            <p:spPr>
              <a:xfrm>
                <a:off x="6327224" y="1167282"/>
                <a:ext cx="448425" cy="369332"/>
              </a:xfrm>
              <a:prstGeom prst="rect">
                <a:avLst/>
              </a:prstGeom>
              <a:noFill/>
            </p:spPr>
            <p:txBody>
              <a:bodyPr vert="horz" wrap="square" lIns="0" tIns="0" rIns="0" bIns="0" rtlCol="0" anchor="ctr">
                <a:spAutoFit/>
              </a:bodyPr>
              <a:lstStyle/>
              <a:p>
                <a:pPr algn="l"/>
                <a:r>
                  <a:rPr lang="en-US" altLang="zh-CN"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04</a:t>
                </a:r>
              </a:p>
            </p:txBody>
          </p:sp>
          <p:sp>
            <p:nvSpPr>
              <p:cNvPr id="118" name="文本框 22"/>
              <p:cNvSpPr txBox="1"/>
              <p:nvPr/>
            </p:nvSpPr>
            <p:spPr>
              <a:xfrm>
                <a:off x="6242320" y="1516939"/>
                <a:ext cx="632460" cy="244687"/>
              </a:xfrm>
              <a:prstGeom prst="rect">
                <a:avLst/>
              </a:prstGeom>
              <a:noFill/>
            </p:spPr>
            <p:txBody>
              <a:bodyPr wrap="none" rtlCol="0">
                <a:spAutoFit/>
              </a:bodyPr>
              <a:lstStyle/>
              <a:p>
                <a:r>
                  <a:rPr lang="en-US" altLang="zh-CN" sz="600" b="1"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eelawadee" panose="020B0502040204020203" pitchFamily="34" charset="-34"/>
                  </a:rPr>
                  <a:t>OPTION</a:t>
                </a:r>
              </a:p>
            </p:txBody>
          </p:sp>
        </p:grpSp>
        <p:grpSp>
          <p:nvGrpSpPr>
            <p:cNvPr id="119" name="组合 118"/>
            <p:cNvGrpSpPr/>
            <p:nvPr/>
          </p:nvGrpSpPr>
          <p:grpSpPr>
            <a:xfrm>
              <a:off x="4694924" y="1726235"/>
              <a:ext cx="2484000" cy="7143"/>
              <a:chOff x="6327224" y="1896619"/>
              <a:chExt cx="2624395" cy="9524"/>
            </a:xfrm>
          </p:grpSpPr>
          <p:cxnSp>
            <p:nvCxnSpPr>
              <p:cNvPr id="120" name="直接连接符 119"/>
              <p:cNvCxnSpPr/>
              <p:nvPr/>
            </p:nvCxnSpPr>
            <p:spPr>
              <a:xfrm>
                <a:off x="6327224" y="1896619"/>
                <a:ext cx="2624395" cy="0"/>
              </a:xfrm>
              <a:prstGeom prst="line">
                <a:avLst/>
              </a:prstGeom>
              <a:ln w="127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a:off x="6327224" y="1906143"/>
                <a:ext cx="2624395" cy="0"/>
              </a:xfrm>
              <a:prstGeom prst="line">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22" name="文本框 44"/>
            <p:cNvSpPr txBox="1"/>
            <p:nvPr/>
          </p:nvSpPr>
          <p:spPr>
            <a:xfrm>
              <a:off x="5182533" y="1203331"/>
              <a:ext cx="1996392" cy="493660"/>
            </a:xfrm>
            <a:prstGeom prst="rect">
              <a:avLst/>
            </a:prstGeom>
            <a:noFill/>
          </p:spPr>
          <p:txBody>
            <a:bodyPr wrap="square" lIns="68580" tIns="34290" rIns="68580" bIns="34290" rtlCol="0">
              <a:spAutoFit/>
            </a:bodyPr>
            <a:lstStyle/>
            <a:p>
              <a:pPr>
                <a:lnSpc>
                  <a:spcPct val="120000"/>
                </a:lnSpc>
              </a:pPr>
              <a:r>
                <a:rPr lang="zh-CN" altLang="en-US" sz="1200" dirty="0">
                  <a:solidFill>
                    <a:srgbClr val="FFC000"/>
                  </a:solidFill>
                  <a:latin typeface="微软雅黑" panose="020B0503020204020204" charset="-122"/>
                  <a:ea typeface="微软雅黑" panose="020B0503020204020204" charset="-122"/>
                  <a:cs typeface="Leelawadee" panose="020B0502040204020203" pitchFamily="34" charset="-34"/>
                </a:rPr>
                <a:t>方向偏差</a:t>
              </a:r>
              <a:endParaRPr lang="en-US" altLang="zh-CN" sz="1200" dirty="0">
                <a:solidFill>
                  <a:srgbClr val="FFC000"/>
                </a:solidFill>
                <a:latin typeface="微软雅黑" panose="020B0503020204020204" charset="-122"/>
                <a:ea typeface="微软雅黑" panose="020B0503020204020204" charset="-122"/>
                <a:cs typeface="Leelawadee" panose="020B0502040204020203" pitchFamily="34" charset="-34"/>
              </a:endParaRPr>
            </a:p>
            <a:p>
              <a:pPr>
                <a:lnSpc>
                  <a:spcPct val="120000"/>
                </a:lnSpc>
              </a:pP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eelawadee" panose="020B0502040204020203" pitchFamily="34" charset="-34"/>
                </a:rPr>
                <a:t>侧重个人成长而非组织成长</a:t>
              </a:r>
            </a:p>
          </p:txBody>
        </p:sp>
      </p:grpSp>
      <p:grpSp>
        <p:nvGrpSpPr>
          <p:cNvPr id="123" name="组合 122"/>
          <p:cNvGrpSpPr/>
          <p:nvPr/>
        </p:nvGrpSpPr>
        <p:grpSpPr>
          <a:xfrm>
            <a:off x="5990138" y="3600986"/>
            <a:ext cx="2547680" cy="530048"/>
            <a:chOff x="4631245" y="1203331"/>
            <a:chExt cx="2547680" cy="530047"/>
          </a:xfrm>
        </p:grpSpPr>
        <p:grpSp>
          <p:nvGrpSpPr>
            <p:cNvPr id="124" name="组合 123"/>
            <p:cNvGrpSpPr/>
            <p:nvPr/>
          </p:nvGrpSpPr>
          <p:grpSpPr>
            <a:xfrm>
              <a:off x="4631245" y="1231398"/>
              <a:ext cx="474345" cy="445757"/>
              <a:chOff x="6242320" y="1167282"/>
              <a:chExt cx="632460" cy="594344"/>
            </a:xfrm>
          </p:grpSpPr>
          <p:sp>
            <p:nvSpPr>
              <p:cNvPr id="125" name="TextBox 6"/>
              <p:cNvSpPr txBox="1"/>
              <p:nvPr/>
            </p:nvSpPr>
            <p:spPr>
              <a:xfrm>
                <a:off x="6327224" y="1167282"/>
                <a:ext cx="448425" cy="369332"/>
              </a:xfrm>
              <a:prstGeom prst="rect">
                <a:avLst/>
              </a:prstGeom>
              <a:noFill/>
            </p:spPr>
            <p:txBody>
              <a:bodyPr vert="horz" wrap="square" lIns="0" tIns="0" rIns="0" bIns="0" rtlCol="0" anchor="ctr">
                <a:spAutoFit/>
              </a:bodyPr>
              <a:lstStyle/>
              <a:p>
                <a:pPr algn="l"/>
                <a:r>
                  <a:rPr lang="en-US" altLang="zh-CN"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05</a:t>
                </a:r>
              </a:p>
            </p:txBody>
          </p:sp>
          <p:sp>
            <p:nvSpPr>
              <p:cNvPr id="126" name="文本框 22"/>
              <p:cNvSpPr txBox="1"/>
              <p:nvPr/>
            </p:nvSpPr>
            <p:spPr>
              <a:xfrm>
                <a:off x="6242320" y="1516939"/>
                <a:ext cx="632460" cy="244687"/>
              </a:xfrm>
              <a:prstGeom prst="rect">
                <a:avLst/>
              </a:prstGeom>
              <a:noFill/>
            </p:spPr>
            <p:txBody>
              <a:bodyPr wrap="none" rtlCol="0">
                <a:spAutoFit/>
              </a:bodyPr>
              <a:lstStyle/>
              <a:p>
                <a:r>
                  <a:rPr lang="en-US" altLang="zh-CN" sz="600" b="1"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eelawadee" panose="020B0502040204020203" pitchFamily="34" charset="-34"/>
                  </a:rPr>
                  <a:t>OPTION</a:t>
                </a:r>
              </a:p>
            </p:txBody>
          </p:sp>
        </p:grpSp>
        <p:grpSp>
          <p:nvGrpSpPr>
            <p:cNvPr id="127" name="组合 126"/>
            <p:cNvGrpSpPr/>
            <p:nvPr/>
          </p:nvGrpSpPr>
          <p:grpSpPr>
            <a:xfrm>
              <a:off x="4694924" y="1726235"/>
              <a:ext cx="2484000" cy="7143"/>
              <a:chOff x="6327224" y="1896619"/>
              <a:chExt cx="2624395" cy="9524"/>
            </a:xfrm>
          </p:grpSpPr>
          <p:cxnSp>
            <p:nvCxnSpPr>
              <p:cNvPr id="128" name="直接连接符 127"/>
              <p:cNvCxnSpPr/>
              <p:nvPr/>
            </p:nvCxnSpPr>
            <p:spPr>
              <a:xfrm>
                <a:off x="6327224" y="1896619"/>
                <a:ext cx="2624395" cy="0"/>
              </a:xfrm>
              <a:prstGeom prst="line">
                <a:avLst/>
              </a:prstGeom>
              <a:ln w="127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6327224" y="1906143"/>
                <a:ext cx="2624395" cy="0"/>
              </a:xfrm>
              <a:prstGeom prst="line">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30" name="文本框 44"/>
            <p:cNvSpPr txBox="1"/>
            <p:nvPr/>
          </p:nvSpPr>
          <p:spPr>
            <a:xfrm>
              <a:off x="5182533" y="1203331"/>
              <a:ext cx="1996392" cy="493660"/>
            </a:xfrm>
            <a:prstGeom prst="rect">
              <a:avLst/>
            </a:prstGeom>
            <a:noFill/>
          </p:spPr>
          <p:txBody>
            <a:bodyPr wrap="square" lIns="68580" tIns="34290" rIns="68580" bIns="34290" rtlCol="0">
              <a:spAutoFit/>
            </a:bodyPr>
            <a:lstStyle/>
            <a:p>
              <a:pPr>
                <a:lnSpc>
                  <a:spcPct val="120000"/>
                </a:lnSpc>
              </a:pPr>
              <a:r>
                <a:rPr lang="zh-CN" altLang="en-US" sz="1200" dirty="0">
                  <a:solidFill>
                    <a:srgbClr val="FFC000"/>
                  </a:solidFill>
                  <a:latin typeface="微软雅黑" panose="020B0503020204020204" charset="-122"/>
                  <a:ea typeface="微软雅黑" panose="020B0503020204020204" charset="-122"/>
                  <a:cs typeface="Leelawadee" panose="020B0502040204020203" pitchFamily="34" charset="-34"/>
                </a:rPr>
                <a:t>缺乏训后转化措施</a:t>
              </a:r>
              <a:endParaRPr lang="en-US" altLang="zh-CN" sz="1200" dirty="0">
                <a:solidFill>
                  <a:srgbClr val="FFC000"/>
                </a:solidFill>
                <a:latin typeface="微软雅黑" panose="020B0503020204020204" charset="-122"/>
                <a:ea typeface="微软雅黑" panose="020B0503020204020204" charset="-122"/>
                <a:cs typeface="Leelawadee" panose="020B0502040204020203" pitchFamily="34" charset="-34"/>
              </a:endParaRPr>
            </a:p>
            <a:p>
              <a:pPr>
                <a:lnSpc>
                  <a:spcPct val="120000"/>
                </a:lnSpc>
              </a:pPr>
              <a:r>
                <a:rPr lang="zh-CN" altLang="en-US" sz="1200" dirty="0">
                  <a:solidFill>
                    <a:schemeClr val="bg1"/>
                  </a:solidFill>
                  <a:latin typeface="微软雅黑" panose="020B0503020204020204" charset="-122"/>
                  <a:ea typeface="微软雅黑" panose="020B0503020204020204" charset="-122"/>
                  <a:cs typeface="Leelawadee" panose="020B0502040204020203" pitchFamily="34" charset="-34"/>
                </a:rPr>
                <a:t>追求课堂效果而非训后转化</a:t>
              </a:r>
            </a:p>
          </p:txBody>
        </p:sp>
      </p:grpSp>
      <p:sp>
        <p:nvSpPr>
          <p:cNvPr id="131" name="等腰三角形 130">
            <a:extLst>
              <a:ext uri="{FF2B5EF4-FFF2-40B4-BE49-F238E27FC236}">
                <a16:creationId xmlns:a16="http://schemas.microsoft.com/office/drawing/2014/main" id="{B76FD26C-B5F4-4E59-840B-91266AEEA271}"/>
              </a:ext>
            </a:extLst>
          </p:cNvPr>
          <p:cNvSpPr/>
          <p:nvPr/>
        </p:nvSpPr>
        <p:spPr>
          <a:xfrm rot="14591080">
            <a:off x="4495922" y="1958495"/>
            <a:ext cx="113398" cy="9775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grpSp>
        <p:nvGrpSpPr>
          <p:cNvPr id="132" name="组合 131">
            <a:extLst>
              <a:ext uri="{FF2B5EF4-FFF2-40B4-BE49-F238E27FC236}">
                <a16:creationId xmlns:a16="http://schemas.microsoft.com/office/drawing/2014/main" id="{B4080A75-F1AC-4414-89B6-8BB9CA4C55D0}"/>
              </a:ext>
            </a:extLst>
          </p:cNvPr>
          <p:cNvGrpSpPr/>
          <p:nvPr/>
        </p:nvGrpSpPr>
        <p:grpSpPr>
          <a:xfrm>
            <a:off x="4352221" y="1401638"/>
            <a:ext cx="495930" cy="495930"/>
            <a:chOff x="5136691" y="1609681"/>
            <a:chExt cx="495930" cy="495930"/>
          </a:xfrm>
        </p:grpSpPr>
        <p:grpSp>
          <p:nvGrpSpPr>
            <p:cNvPr id="133" name="组合 132">
              <a:extLst>
                <a:ext uri="{FF2B5EF4-FFF2-40B4-BE49-F238E27FC236}">
                  <a16:creationId xmlns:a16="http://schemas.microsoft.com/office/drawing/2014/main" id="{F660E0CB-03E1-456C-BF74-9E2ACCF466DD}"/>
                </a:ext>
              </a:extLst>
            </p:cNvPr>
            <p:cNvGrpSpPr/>
            <p:nvPr/>
          </p:nvGrpSpPr>
          <p:grpSpPr>
            <a:xfrm>
              <a:off x="5136691" y="1609681"/>
              <a:ext cx="495930" cy="495930"/>
              <a:chOff x="3092450" y="4083053"/>
              <a:chExt cx="800100" cy="800100"/>
            </a:xfrm>
          </p:grpSpPr>
          <p:sp>
            <p:nvSpPr>
              <p:cNvPr id="144" name="椭圆 143">
                <a:extLst>
                  <a:ext uri="{FF2B5EF4-FFF2-40B4-BE49-F238E27FC236}">
                    <a16:creationId xmlns:a16="http://schemas.microsoft.com/office/drawing/2014/main" id="{CB0BA42D-29A5-46EC-A78C-BDB5D16E7A16}"/>
                  </a:ext>
                </a:extLst>
              </p:cNvPr>
              <p:cNvSpPr/>
              <p:nvPr/>
            </p:nvSpPr>
            <p:spPr>
              <a:xfrm>
                <a:off x="3092450" y="4083053"/>
                <a:ext cx="800100" cy="800100"/>
              </a:xfrm>
              <a:prstGeom prst="ellipse">
                <a:avLst/>
              </a:prstGeom>
              <a:solidFill>
                <a:srgbClr val="F9F9F9">
                  <a:alpha val="50000"/>
                </a:srgbClr>
              </a:solidFill>
              <a:ln w="19050">
                <a:noFill/>
              </a:ln>
              <a:effectLst>
                <a:outerShdw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145" name="椭圆 144">
                <a:extLst>
                  <a:ext uri="{FF2B5EF4-FFF2-40B4-BE49-F238E27FC236}">
                    <a16:creationId xmlns:a16="http://schemas.microsoft.com/office/drawing/2014/main" id="{920D3190-D3AD-4DE2-86A6-5D4AC721A8DC}"/>
                  </a:ext>
                </a:extLst>
              </p:cNvPr>
              <p:cNvSpPr/>
              <p:nvPr/>
            </p:nvSpPr>
            <p:spPr>
              <a:xfrm>
                <a:off x="3187082" y="4177683"/>
                <a:ext cx="610837" cy="610837"/>
              </a:xfrm>
              <a:prstGeom prst="ellipse">
                <a:avLst/>
              </a:prstGeom>
              <a:noFill/>
              <a:ln w="19050">
                <a:gradFill flip="none" rotWithShape="1">
                  <a:gsLst>
                    <a:gs pos="0">
                      <a:srgbClr val="DCDCDC"/>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grpSp>
        <p:grpSp>
          <p:nvGrpSpPr>
            <p:cNvPr id="134" name="组合 133">
              <a:extLst>
                <a:ext uri="{FF2B5EF4-FFF2-40B4-BE49-F238E27FC236}">
                  <a16:creationId xmlns:a16="http://schemas.microsoft.com/office/drawing/2014/main" id="{5CB34420-F685-4413-9CA5-54511024A633}"/>
                </a:ext>
              </a:extLst>
            </p:cNvPr>
            <p:cNvGrpSpPr/>
            <p:nvPr/>
          </p:nvGrpSpPr>
          <p:grpSpPr>
            <a:xfrm>
              <a:off x="5305887" y="1787248"/>
              <a:ext cx="197385" cy="149813"/>
              <a:chOff x="4953712" y="4287159"/>
              <a:chExt cx="512866" cy="389258"/>
            </a:xfrm>
            <a:solidFill>
              <a:schemeClr val="bg1"/>
            </a:solidFill>
          </p:grpSpPr>
          <p:sp>
            <p:nvSpPr>
              <p:cNvPr id="135" name="Freeform 327">
                <a:extLst>
                  <a:ext uri="{FF2B5EF4-FFF2-40B4-BE49-F238E27FC236}">
                    <a16:creationId xmlns:a16="http://schemas.microsoft.com/office/drawing/2014/main" id="{12C41947-FDD0-40F8-8E9E-872FA47CD4F9}"/>
                  </a:ext>
                </a:extLst>
              </p:cNvPr>
              <p:cNvSpPr>
                <a:spLocks noEditPoints="1"/>
              </p:cNvSpPr>
              <p:nvPr/>
            </p:nvSpPr>
            <p:spPr bwMode="auto">
              <a:xfrm>
                <a:off x="4958798" y="4287159"/>
                <a:ext cx="438050" cy="389258"/>
              </a:xfrm>
              <a:custGeom>
                <a:avLst/>
                <a:gdLst>
                  <a:gd name="T0" fmla="*/ 166 w 171"/>
                  <a:gd name="T1" fmla="*/ 0 h 152"/>
                  <a:gd name="T2" fmla="*/ 5 w 171"/>
                  <a:gd name="T3" fmla="*/ 0 h 152"/>
                  <a:gd name="T4" fmla="*/ 0 w 171"/>
                  <a:gd name="T5" fmla="*/ 5 h 152"/>
                  <a:gd name="T6" fmla="*/ 0 w 171"/>
                  <a:gd name="T7" fmla="*/ 146 h 152"/>
                  <a:gd name="T8" fmla="*/ 5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5" y="0"/>
                      <a:pt x="5" y="0"/>
                      <a:pt x="5" y="0"/>
                    </a:cubicBezTo>
                    <a:cubicBezTo>
                      <a:pt x="2" y="0"/>
                      <a:pt x="0" y="2"/>
                      <a:pt x="0" y="5"/>
                    </a:cubicBezTo>
                    <a:cubicBezTo>
                      <a:pt x="0" y="146"/>
                      <a:pt x="0" y="146"/>
                      <a:pt x="0" y="146"/>
                    </a:cubicBezTo>
                    <a:cubicBezTo>
                      <a:pt x="0" y="149"/>
                      <a:pt x="2" y="152"/>
                      <a:pt x="5"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136" name="Rectangle 328">
                <a:extLst>
                  <a:ext uri="{FF2B5EF4-FFF2-40B4-BE49-F238E27FC236}">
                    <a16:creationId xmlns:a16="http://schemas.microsoft.com/office/drawing/2014/main" id="{24A41E36-38E7-442A-96D9-1257BF115C49}"/>
                  </a:ext>
                </a:extLst>
              </p:cNvPr>
              <p:cNvSpPr>
                <a:spLocks noChangeArrowheads="1"/>
              </p:cNvSpPr>
              <p:nvPr/>
            </p:nvSpPr>
            <p:spPr bwMode="auto">
              <a:xfrm>
                <a:off x="4953712" y="4417273"/>
                <a:ext cx="315527" cy="596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137" name="Rectangle 329">
                <a:extLst>
                  <a:ext uri="{FF2B5EF4-FFF2-40B4-BE49-F238E27FC236}">
                    <a16:creationId xmlns:a16="http://schemas.microsoft.com/office/drawing/2014/main" id="{6F3F2542-3519-4743-990D-374C54376645}"/>
                  </a:ext>
                </a:extLst>
              </p:cNvPr>
              <p:cNvSpPr>
                <a:spLocks noChangeArrowheads="1"/>
              </p:cNvSpPr>
              <p:nvPr/>
            </p:nvSpPr>
            <p:spPr bwMode="auto">
              <a:xfrm>
                <a:off x="4953712" y="4501847"/>
                <a:ext cx="99754" cy="1051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138" name="Rectangle 330">
                <a:extLst>
                  <a:ext uri="{FF2B5EF4-FFF2-40B4-BE49-F238E27FC236}">
                    <a16:creationId xmlns:a16="http://schemas.microsoft.com/office/drawing/2014/main" id="{C4918141-0A79-41EF-84F5-96FD50E2002C}"/>
                  </a:ext>
                </a:extLst>
              </p:cNvPr>
              <p:cNvSpPr>
                <a:spLocks noChangeArrowheads="1"/>
              </p:cNvSpPr>
              <p:nvPr/>
            </p:nvSpPr>
            <p:spPr bwMode="auto">
              <a:xfrm>
                <a:off x="5071899" y="4505100"/>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139" name="Rectangle 331">
                <a:extLst>
                  <a:ext uri="{FF2B5EF4-FFF2-40B4-BE49-F238E27FC236}">
                    <a16:creationId xmlns:a16="http://schemas.microsoft.com/office/drawing/2014/main" id="{1B6370F4-5D74-4721-8F19-83E2A2702096}"/>
                  </a:ext>
                </a:extLst>
              </p:cNvPr>
              <p:cNvSpPr>
                <a:spLocks noChangeArrowheads="1"/>
              </p:cNvSpPr>
              <p:nvPr/>
            </p:nvSpPr>
            <p:spPr bwMode="auto">
              <a:xfrm>
                <a:off x="5071899" y="4548471"/>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140" name="Rectangle 332">
                <a:extLst>
                  <a:ext uri="{FF2B5EF4-FFF2-40B4-BE49-F238E27FC236}">
                    <a16:creationId xmlns:a16="http://schemas.microsoft.com/office/drawing/2014/main" id="{B452A743-0EA0-48F4-9772-5B5121AE82F6}"/>
                  </a:ext>
                </a:extLst>
              </p:cNvPr>
              <p:cNvSpPr>
                <a:spLocks noChangeArrowheads="1"/>
              </p:cNvSpPr>
              <p:nvPr/>
            </p:nvSpPr>
            <p:spPr bwMode="auto">
              <a:xfrm>
                <a:off x="5071899" y="4589674"/>
                <a:ext cx="107344"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141" name="Freeform 333">
                <a:extLst>
                  <a:ext uri="{FF2B5EF4-FFF2-40B4-BE49-F238E27FC236}">
                    <a16:creationId xmlns:a16="http://schemas.microsoft.com/office/drawing/2014/main" id="{7EB2E7FC-1E33-46F5-8671-325BE8AF3323}"/>
                  </a:ext>
                </a:extLst>
              </p:cNvPr>
              <p:cNvSpPr/>
              <p:nvPr/>
            </p:nvSpPr>
            <p:spPr bwMode="auto">
              <a:xfrm>
                <a:off x="5225867" y="4569073"/>
                <a:ext cx="40119" cy="41203"/>
              </a:xfrm>
              <a:custGeom>
                <a:avLst/>
                <a:gdLst>
                  <a:gd name="T0" fmla="*/ 11 w 37"/>
                  <a:gd name="T1" fmla="*/ 0 h 38"/>
                  <a:gd name="T2" fmla="*/ 11 w 37"/>
                  <a:gd name="T3" fmla="*/ 2 h 38"/>
                  <a:gd name="T4" fmla="*/ 0 w 37"/>
                  <a:gd name="T5" fmla="*/ 38 h 38"/>
                  <a:gd name="T6" fmla="*/ 35 w 37"/>
                  <a:gd name="T7" fmla="*/ 26 h 38"/>
                  <a:gd name="T8" fmla="*/ 37 w 37"/>
                  <a:gd name="T9" fmla="*/ 26 h 38"/>
                  <a:gd name="T10" fmla="*/ 11 w 37"/>
                  <a:gd name="T11" fmla="*/ 0 h 38"/>
                </a:gdLst>
                <a:ahLst/>
                <a:cxnLst>
                  <a:cxn ang="0">
                    <a:pos x="T0" y="T1"/>
                  </a:cxn>
                  <a:cxn ang="0">
                    <a:pos x="T2" y="T3"/>
                  </a:cxn>
                  <a:cxn ang="0">
                    <a:pos x="T4" y="T5"/>
                  </a:cxn>
                  <a:cxn ang="0">
                    <a:pos x="T6" y="T7"/>
                  </a:cxn>
                  <a:cxn ang="0">
                    <a:pos x="T8" y="T9"/>
                  </a:cxn>
                  <a:cxn ang="0">
                    <a:pos x="T10" y="T11"/>
                  </a:cxn>
                </a:cxnLst>
                <a:rect l="0" t="0" r="r" b="b"/>
                <a:pathLst>
                  <a:path w="37" h="38">
                    <a:moveTo>
                      <a:pt x="11" y="0"/>
                    </a:moveTo>
                    <a:lnTo>
                      <a:pt x="11" y="2"/>
                    </a:lnTo>
                    <a:lnTo>
                      <a:pt x="0" y="38"/>
                    </a:lnTo>
                    <a:lnTo>
                      <a:pt x="35" y="26"/>
                    </a:lnTo>
                    <a:lnTo>
                      <a:pt x="37" y="26"/>
                    </a:ln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sp>
            <p:nvSpPr>
              <p:cNvPr id="142" name="Freeform 334">
                <a:extLst>
                  <a:ext uri="{FF2B5EF4-FFF2-40B4-BE49-F238E27FC236}">
                    <a16:creationId xmlns:a16="http://schemas.microsoft.com/office/drawing/2014/main" id="{1E887CB6-E253-4478-BFF3-9866E1DDAD4D}"/>
                  </a:ext>
                </a:extLst>
              </p:cNvPr>
              <p:cNvSpPr/>
              <p:nvPr/>
            </p:nvSpPr>
            <p:spPr bwMode="auto">
              <a:xfrm>
                <a:off x="5389594" y="4366311"/>
                <a:ext cx="76984" cy="79153"/>
              </a:xfrm>
              <a:custGeom>
                <a:avLst/>
                <a:gdLst>
                  <a:gd name="T0" fmla="*/ 23 w 30"/>
                  <a:gd name="T1" fmla="*/ 31 h 31"/>
                  <a:gd name="T2" fmla="*/ 28 w 30"/>
                  <a:gd name="T3" fmla="*/ 25 h 31"/>
                  <a:gd name="T4" fmla="*/ 28 w 30"/>
                  <a:gd name="T5" fmla="*/ 18 h 31"/>
                  <a:gd name="T6" fmla="*/ 13 w 30"/>
                  <a:gd name="T7" fmla="*/ 2 h 31"/>
                  <a:gd name="T8" fmla="*/ 6 w 30"/>
                  <a:gd name="T9" fmla="*/ 2 h 31"/>
                  <a:gd name="T10" fmla="*/ 0 w 30"/>
                  <a:gd name="T11" fmla="*/ 8 h 31"/>
                  <a:gd name="T12" fmla="*/ 23 w 3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0" h="31">
                    <a:moveTo>
                      <a:pt x="23" y="31"/>
                    </a:moveTo>
                    <a:cubicBezTo>
                      <a:pt x="28" y="25"/>
                      <a:pt x="28" y="25"/>
                      <a:pt x="28" y="25"/>
                    </a:cubicBezTo>
                    <a:cubicBezTo>
                      <a:pt x="30" y="23"/>
                      <a:pt x="30" y="20"/>
                      <a:pt x="28" y="18"/>
                    </a:cubicBezTo>
                    <a:cubicBezTo>
                      <a:pt x="13" y="2"/>
                      <a:pt x="13" y="2"/>
                      <a:pt x="13" y="2"/>
                    </a:cubicBezTo>
                    <a:cubicBezTo>
                      <a:pt x="11" y="0"/>
                      <a:pt x="8" y="0"/>
                      <a:pt x="6" y="2"/>
                    </a:cubicBezTo>
                    <a:cubicBezTo>
                      <a:pt x="0" y="8"/>
                      <a:pt x="0" y="8"/>
                      <a:pt x="0" y="8"/>
                    </a:cubicBezTo>
                    <a:lnTo>
                      <a:pt x="23"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grpSp>
      </p:grpSp>
      <p:grpSp>
        <p:nvGrpSpPr>
          <p:cNvPr id="146" name="组合 145">
            <a:extLst>
              <a:ext uri="{FF2B5EF4-FFF2-40B4-BE49-F238E27FC236}">
                <a16:creationId xmlns:a16="http://schemas.microsoft.com/office/drawing/2014/main" id="{0D5B8619-ACDF-465C-8C33-635762F108F4}"/>
              </a:ext>
            </a:extLst>
          </p:cNvPr>
          <p:cNvGrpSpPr/>
          <p:nvPr/>
        </p:nvGrpSpPr>
        <p:grpSpPr>
          <a:xfrm>
            <a:off x="4123549" y="865943"/>
            <a:ext cx="2832422" cy="547949"/>
            <a:chOff x="4631245" y="1185430"/>
            <a:chExt cx="2832422" cy="547948"/>
          </a:xfrm>
        </p:grpSpPr>
        <p:grpSp>
          <p:nvGrpSpPr>
            <p:cNvPr id="147" name="组合 146">
              <a:extLst>
                <a:ext uri="{FF2B5EF4-FFF2-40B4-BE49-F238E27FC236}">
                  <a16:creationId xmlns:a16="http://schemas.microsoft.com/office/drawing/2014/main" id="{B84B8A52-2FDB-4799-BC2B-8B218DC44509}"/>
                </a:ext>
              </a:extLst>
            </p:cNvPr>
            <p:cNvGrpSpPr/>
            <p:nvPr/>
          </p:nvGrpSpPr>
          <p:grpSpPr>
            <a:xfrm>
              <a:off x="4631245" y="1185430"/>
              <a:ext cx="474345" cy="491725"/>
              <a:chOff x="6242320" y="1105991"/>
              <a:chExt cx="632460" cy="655635"/>
            </a:xfrm>
          </p:grpSpPr>
          <p:sp>
            <p:nvSpPr>
              <p:cNvPr id="152" name="TextBox 6">
                <a:extLst>
                  <a:ext uri="{FF2B5EF4-FFF2-40B4-BE49-F238E27FC236}">
                    <a16:creationId xmlns:a16="http://schemas.microsoft.com/office/drawing/2014/main" id="{B6422761-5C9A-4C87-8702-79941EEA6474}"/>
                  </a:ext>
                </a:extLst>
              </p:cNvPr>
              <p:cNvSpPr txBox="1"/>
              <p:nvPr/>
            </p:nvSpPr>
            <p:spPr>
              <a:xfrm>
                <a:off x="6327224" y="1105991"/>
                <a:ext cx="448425" cy="491915"/>
              </a:xfrm>
              <a:prstGeom prst="rect">
                <a:avLst/>
              </a:prstGeom>
              <a:noFill/>
            </p:spPr>
            <p:txBody>
              <a:bodyPr vert="horz" wrap="square" lIns="0" tIns="0" rIns="0" bIns="0" rtlCol="0" anchor="ctr">
                <a:spAutoFit/>
              </a:bodyPr>
              <a:lstStyle/>
              <a:p>
                <a:pPr algn="l"/>
                <a:r>
                  <a:rPr lang="en-US" altLang="zh-CN"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03</a:t>
                </a:r>
              </a:p>
            </p:txBody>
          </p:sp>
          <p:sp>
            <p:nvSpPr>
              <p:cNvPr id="153" name="文本框 22">
                <a:extLst>
                  <a:ext uri="{FF2B5EF4-FFF2-40B4-BE49-F238E27FC236}">
                    <a16:creationId xmlns:a16="http://schemas.microsoft.com/office/drawing/2014/main" id="{D78F4F9C-42F2-4CDF-8EA2-0EFAF66E1514}"/>
                  </a:ext>
                </a:extLst>
              </p:cNvPr>
              <p:cNvSpPr txBox="1"/>
              <p:nvPr/>
            </p:nvSpPr>
            <p:spPr>
              <a:xfrm>
                <a:off x="6242320" y="1516939"/>
                <a:ext cx="632460" cy="244687"/>
              </a:xfrm>
              <a:prstGeom prst="rect">
                <a:avLst/>
              </a:prstGeom>
              <a:noFill/>
            </p:spPr>
            <p:txBody>
              <a:bodyPr wrap="none" rtlCol="0">
                <a:spAutoFit/>
              </a:bodyPr>
              <a:lstStyle/>
              <a:p>
                <a:r>
                  <a:rPr lang="en-US" altLang="zh-CN" sz="600" b="1"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eelawadee" panose="020B0502040204020203" pitchFamily="34" charset="-34"/>
                  </a:rPr>
                  <a:t>OPTION</a:t>
                </a:r>
              </a:p>
            </p:txBody>
          </p:sp>
        </p:grpSp>
        <p:grpSp>
          <p:nvGrpSpPr>
            <p:cNvPr id="148" name="组合 147">
              <a:extLst>
                <a:ext uri="{FF2B5EF4-FFF2-40B4-BE49-F238E27FC236}">
                  <a16:creationId xmlns:a16="http://schemas.microsoft.com/office/drawing/2014/main" id="{978688E3-9FAF-4F09-9707-5403EFD2295B}"/>
                </a:ext>
              </a:extLst>
            </p:cNvPr>
            <p:cNvGrpSpPr/>
            <p:nvPr/>
          </p:nvGrpSpPr>
          <p:grpSpPr>
            <a:xfrm>
              <a:off x="4694923" y="1726235"/>
              <a:ext cx="2768743" cy="7143"/>
              <a:chOff x="6327224" y="1896619"/>
              <a:chExt cx="2925232" cy="9524"/>
            </a:xfrm>
          </p:grpSpPr>
          <p:cxnSp>
            <p:nvCxnSpPr>
              <p:cNvPr id="150" name="直接连接符 149">
                <a:extLst>
                  <a:ext uri="{FF2B5EF4-FFF2-40B4-BE49-F238E27FC236}">
                    <a16:creationId xmlns:a16="http://schemas.microsoft.com/office/drawing/2014/main" id="{4D449D5D-B215-43B5-8F5B-EB1254FB8338}"/>
                  </a:ext>
                </a:extLst>
              </p:cNvPr>
              <p:cNvCxnSpPr>
                <a:cxnSpLocks/>
              </p:cNvCxnSpPr>
              <p:nvPr/>
            </p:nvCxnSpPr>
            <p:spPr>
              <a:xfrm>
                <a:off x="6327224" y="1896619"/>
                <a:ext cx="2925232" cy="0"/>
              </a:xfrm>
              <a:prstGeom prst="line">
                <a:avLst/>
              </a:prstGeom>
              <a:ln w="127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1" name="直接连接符 150">
                <a:extLst>
                  <a:ext uri="{FF2B5EF4-FFF2-40B4-BE49-F238E27FC236}">
                    <a16:creationId xmlns:a16="http://schemas.microsoft.com/office/drawing/2014/main" id="{801464E3-3127-4F58-949E-C182C3B72FBA}"/>
                  </a:ext>
                </a:extLst>
              </p:cNvPr>
              <p:cNvCxnSpPr>
                <a:cxnSpLocks/>
              </p:cNvCxnSpPr>
              <p:nvPr/>
            </p:nvCxnSpPr>
            <p:spPr>
              <a:xfrm>
                <a:off x="6327224" y="1906143"/>
                <a:ext cx="2925232" cy="0"/>
              </a:xfrm>
              <a:prstGeom prst="line">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49" name="文本框 44">
              <a:extLst>
                <a:ext uri="{FF2B5EF4-FFF2-40B4-BE49-F238E27FC236}">
                  <a16:creationId xmlns:a16="http://schemas.microsoft.com/office/drawing/2014/main" id="{FD29BA32-808D-43C7-B5DA-336DEFD00FA9}"/>
                </a:ext>
              </a:extLst>
            </p:cNvPr>
            <p:cNvSpPr txBox="1"/>
            <p:nvPr/>
          </p:nvSpPr>
          <p:spPr>
            <a:xfrm>
              <a:off x="5182533" y="1203331"/>
              <a:ext cx="2281134" cy="493660"/>
            </a:xfrm>
            <a:prstGeom prst="rect">
              <a:avLst/>
            </a:prstGeom>
            <a:noFill/>
          </p:spPr>
          <p:txBody>
            <a:bodyPr wrap="square" lIns="68580" tIns="34290" rIns="68580" bIns="34290" rtlCol="0">
              <a:spAutoFit/>
            </a:bodyPr>
            <a:lstStyle/>
            <a:p>
              <a:pPr>
                <a:lnSpc>
                  <a:spcPct val="120000"/>
                </a:lnSpc>
              </a:pPr>
              <a:r>
                <a:rPr lang="zh-CN" altLang="en-US" sz="1200" dirty="0">
                  <a:solidFill>
                    <a:srgbClr val="FFC000"/>
                  </a:solidFill>
                  <a:latin typeface="微软雅黑" panose="020B0503020204020204" charset="-122"/>
                  <a:ea typeface="微软雅黑" panose="020B0503020204020204" charset="-122"/>
                  <a:cs typeface="Leelawadee" panose="020B0502040204020203" pitchFamily="34" charset="-34"/>
                </a:rPr>
                <a:t>大包大揽领导力开发工作</a:t>
              </a:r>
              <a:endParaRPr lang="en-US" altLang="zh-CN" sz="1200" dirty="0">
                <a:solidFill>
                  <a:srgbClr val="FFC000"/>
                </a:solidFill>
                <a:latin typeface="微软雅黑" panose="020B0503020204020204" charset="-122"/>
                <a:ea typeface="微软雅黑" panose="020B0503020204020204" charset="-122"/>
                <a:cs typeface="Leelawadee" panose="020B0502040204020203" pitchFamily="34" charset="-34"/>
              </a:endParaRPr>
            </a:p>
            <a:p>
              <a:pPr>
                <a:lnSpc>
                  <a:spcPct val="120000"/>
                </a:lnSpc>
              </a:pPr>
              <a:r>
                <a:rPr lang="zh-CN" altLang="en-US" sz="1200"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cs typeface="Leelawadee" panose="020B0502040204020203" pitchFamily="34" charset="-34"/>
                </a:rPr>
                <a:t>应由上级领导辅导下属自主开发</a:t>
              </a:r>
            </a:p>
          </p:txBody>
        </p:sp>
      </p:gr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31"/>
                                        </p:tgtEl>
                                        <p:attrNameLst>
                                          <p:attrName>style.visibility</p:attrName>
                                        </p:attrNameLst>
                                      </p:cBhvr>
                                      <p:to>
                                        <p:strVal val="visible"/>
                                      </p:to>
                                    </p:set>
                                    <p:anim calcmode="lin" valueType="num">
                                      <p:cBhvr>
                                        <p:cTn id="23" dur="500" fill="hold"/>
                                        <p:tgtEl>
                                          <p:spTgt spid="131"/>
                                        </p:tgtEl>
                                        <p:attrNameLst>
                                          <p:attrName>ppt_w</p:attrName>
                                        </p:attrNameLst>
                                      </p:cBhvr>
                                      <p:tavLst>
                                        <p:tav tm="0">
                                          <p:val>
                                            <p:fltVal val="0"/>
                                          </p:val>
                                        </p:tav>
                                        <p:tav tm="100000">
                                          <p:val>
                                            <p:strVal val="#ppt_w"/>
                                          </p:val>
                                        </p:tav>
                                      </p:tavLst>
                                    </p:anim>
                                    <p:anim calcmode="lin" valueType="num">
                                      <p:cBhvr>
                                        <p:cTn id="24" dur="500" fill="hold"/>
                                        <p:tgtEl>
                                          <p:spTgt spid="131"/>
                                        </p:tgtEl>
                                        <p:attrNameLst>
                                          <p:attrName>ppt_h</p:attrName>
                                        </p:attrNameLst>
                                      </p:cBhvr>
                                      <p:tavLst>
                                        <p:tav tm="0">
                                          <p:val>
                                            <p:fltVal val="0"/>
                                          </p:val>
                                        </p:tav>
                                        <p:tav tm="100000">
                                          <p:val>
                                            <p:strVal val="#ppt_h"/>
                                          </p:val>
                                        </p:tav>
                                      </p:tavLst>
                                    </p:anim>
                                    <p:animEffect transition="in" filter="fade">
                                      <p:cBhvr>
                                        <p:cTn id="25" dur="500"/>
                                        <p:tgtEl>
                                          <p:spTgt spid="131"/>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000"/>
                            </p:stCondLst>
                            <p:childTnLst>
                              <p:par>
                                <p:cTn id="37" presetID="53" presetClass="entr" presetSubtype="16"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childTnLst>
                          </p:cTn>
                        </p:par>
                        <p:par>
                          <p:cTn id="42" fill="hold">
                            <p:stCondLst>
                              <p:cond delay="1500"/>
                            </p:stCondLst>
                            <p:childTnLst>
                              <p:par>
                                <p:cTn id="43" presetID="18" presetClass="entr" presetSubtype="3" fill="hold" nodeType="afterEffect">
                                  <p:stCondLst>
                                    <p:cond delay="0"/>
                                  </p:stCondLst>
                                  <p:childTnLst>
                                    <p:set>
                                      <p:cBhvr>
                                        <p:cTn id="44" dur="1" fill="hold">
                                          <p:stCondLst>
                                            <p:cond delay="0"/>
                                          </p:stCondLst>
                                        </p:cTn>
                                        <p:tgtEl>
                                          <p:spTgt spid="99"/>
                                        </p:tgtEl>
                                        <p:attrNameLst>
                                          <p:attrName>style.visibility</p:attrName>
                                        </p:attrNameLst>
                                      </p:cBhvr>
                                      <p:to>
                                        <p:strVal val="visible"/>
                                      </p:to>
                                    </p:set>
                                    <p:animEffect transition="in" filter="strips(upRight)">
                                      <p:cBhvr>
                                        <p:cTn id="45" dur="500"/>
                                        <p:tgtEl>
                                          <p:spTgt spid="99"/>
                                        </p:tgtEl>
                                      </p:cBhvr>
                                    </p:animEffect>
                                  </p:childTnLst>
                                </p:cTn>
                              </p:par>
                            </p:childTnLst>
                          </p:cTn>
                        </p:par>
                        <p:par>
                          <p:cTn id="46" fill="hold">
                            <p:stCondLst>
                              <p:cond delay="2000"/>
                            </p:stCondLst>
                            <p:childTnLst>
                              <p:par>
                                <p:cTn id="47" presetID="53" presetClass="entr" presetSubtype="16"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par>
                          <p:cTn id="52" fill="hold">
                            <p:stCondLst>
                              <p:cond delay="2500"/>
                            </p:stCondLst>
                            <p:childTnLst>
                              <p:par>
                                <p:cTn id="53" presetID="18" presetClass="entr" presetSubtype="3" fill="hold" nodeType="after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strips(upRight)">
                                      <p:cBhvr>
                                        <p:cTn id="55" dur="500"/>
                                        <p:tgtEl>
                                          <p:spTgt spid="107"/>
                                        </p:tgtEl>
                                      </p:cBhvr>
                                    </p:animEffect>
                                  </p:childTnLst>
                                </p:cTn>
                              </p:par>
                            </p:childTnLst>
                          </p:cTn>
                        </p:par>
                        <p:par>
                          <p:cTn id="56" fill="hold">
                            <p:stCondLst>
                              <p:cond delay="3000"/>
                            </p:stCondLst>
                            <p:childTnLst>
                              <p:par>
                                <p:cTn id="57" presetID="53" presetClass="entr" presetSubtype="16" fill="hold" nodeType="afterEffect">
                                  <p:stCondLst>
                                    <p:cond delay="0"/>
                                  </p:stCondLst>
                                  <p:childTnLst>
                                    <p:set>
                                      <p:cBhvr>
                                        <p:cTn id="58" dur="1" fill="hold">
                                          <p:stCondLst>
                                            <p:cond delay="0"/>
                                          </p:stCondLst>
                                        </p:cTn>
                                        <p:tgtEl>
                                          <p:spTgt spid="132"/>
                                        </p:tgtEl>
                                        <p:attrNameLst>
                                          <p:attrName>style.visibility</p:attrName>
                                        </p:attrNameLst>
                                      </p:cBhvr>
                                      <p:to>
                                        <p:strVal val="visible"/>
                                      </p:to>
                                    </p:set>
                                    <p:anim calcmode="lin" valueType="num">
                                      <p:cBhvr>
                                        <p:cTn id="59" dur="500" fill="hold"/>
                                        <p:tgtEl>
                                          <p:spTgt spid="132"/>
                                        </p:tgtEl>
                                        <p:attrNameLst>
                                          <p:attrName>ppt_w</p:attrName>
                                        </p:attrNameLst>
                                      </p:cBhvr>
                                      <p:tavLst>
                                        <p:tav tm="0">
                                          <p:val>
                                            <p:fltVal val="0"/>
                                          </p:val>
                                        </p:tav>
                                        <p:tav tm="100000">
                                          <p:val>
                                            <p:strVal val="#ppt_w"/>
                                          </p:val>
                                        </p:tav>
                                      </p:tavLst>
                                    </p:anim>
                                    <p:anim calcmode="lin" valueType="num">
                                      <p:cBhvr>
                                        <p:cTn id="60" dur="500" fill="hold"/>
                                        <p:tgtEl>
                                          <p:spTgt spid="132"/>
                                        </p:tgtEl>
                                        <p:attrNameLst>
                                          <p:attrName>ppt_h</p:attrName>
                                        </p:attrNameLst>
                                      </p:cBhvr>
                                      <p:tavLst>
                                        <p:tav tm="0">
                                          <p:val>
                                            <p:fltVal val="0"/>
                                          </p:val>
                                        </p:tav>
                                        <p:tav tm="100000">
                                          <p:val>
                                            <p:strVal val="#ppt_h"/>
                                          </p:val>
                                        </p:tav>
                                      </p:tavLst>
                                    </p:anim>
                                    <p:animEffect transition="in" filter="fade">
                                      <p:cBhvr>
                                        <p:cTn id="61" dur="500"/>
                                        <p:tgtEl>
                                          <p:spTgt spid="132"/>
                                        </p:tgtEl>
                                      </p:cBhvr>
                                    </p:animEffect>
                                  </p:childTnLst>
                                </p:cTn>
                              </p:par>
                            </p:childTnLst>
                          </p:cTn>
                        </p:par>
                        <p:par>
                          <p:cTn id="62" fill="hold">
                            <p:stCondLst>
                              <p:cond delay="3500"/>
                            </p:stCondLst>
                            <p:childTnLst>
                              <p:par>
                                <p:cTn id="63" presetID="18" presetClass="entr" presetSubtype="3" fill="hold" nodeType="afterEffect">
                                  <p:stCondLst>
                                    <p:cond delay="0"/>
                                  </p:stCondLst>
                                  <p:childTnLst>
                                    <p:set>
                                      <p:cBhvr>
                                        <p:cTn id="64" dur="1" fill="hold">
                                          <p:stCondLst>
                                            <p:cond delay="0"/>
                                          </p:stCondLst>
                                        </p:cTn>
                                        <p:tgtEl>
                                          <p:spTgt spid="146"/>
                                        </p:tgtEl>
                                        <p:attrNameLst>
                                          <p:attrName>style.visibility</p:attrName>
                                        </p:attrNameLst>
                                      </p:cBhvr>
                                      <p:to>
                                        <p:strVal val="visible"/>
                                      </p:to>
                                    </p:set>
                                    <p:animEffect transition="in" filter="strips(upRight)">
                                      <p:cBhvr>
                                        <p:cTn id="65" dur="500"/>
                                        <p:tgtEl>
                                          <p:spTgt spid="146"/>
                                        </p:tgtEl>
                                      </p:cBhvr>
                                    </p:animEffect>
                                  </p:childTnLst>
                                </p:cTn>
                              </p:par>
                            </p:childTnLst>
                          </p:cTn>
                        </p:par>
                        <p:par>
                          <p:cTn id="66" fill="hold">
                            <p:stCondLst>
                              <p:cond delay="4000"/>
                            </p:stCondLst>
                            <p:childTnLst>
                              <p:par>
                                <p:cTn id="67" presetID="53" presetClass="entr" presetSubtype="16" fill="hold" nodeType="afterEffect">
                                  <p:stCondLst>
                                    <p:cond delay="0"/>
                                  </p:stCondLst>
                                  <p:childTnLst>
                                    <p:set>
                                      <p:cBhvr>
                                        <p:cTn id="68" dur="1" fill="hold">
                                          <p:stCondLst>
                                            <p:cond delay="0"/>
                                          </p:stCondLst>
                                        </p:cTn>
                                        <p:tgtEl>
                                          <p:spTgt spid="47"/>
                                        </p:tgtEl>
                                        <p:attrNameLst>
                                          <p:attrName>style.visibility</p:attrName>
                                        </p:attrNameLst>
                                      </p:cBhvr>
                                      <p:to>
                                        <p:strVal val="visible"/>
                                      </p:to>
                                    </p:set>
                                    <p:anim calcmode="lin" valueType="num">
                                      <p:cBhvr>
                                        <p:cTn id="69" dur="500" fill="hold"/>
                                        <p:tgtEl>
                                          <p:spTgt spid="47"/>
                                        </p:tgtEl>
                                        <p:attrNameLst>
                                          <p:attrName>ppt_w</p:attrName>
                                        </p:attrNameLst>
                                      </p:cBhvr>
                                      <p:tavLst>
                                        <p:tav tm="0">
                                          <p:val>
                                            <p:fltVal val="0"/>
                                          </p:val>
                                        </p:tav>
                                        <p:tav tm="100000">
                                          <p:val>
                                            <p:strVal val="#ppt_w"/>
                                          </p:val>
                                        </p:tav>
                                      </p:tavLst>
                                    </p:anim>
                                    <p:anim calcmode="lin" valueType="num">
                                      <p:cBhvr>
                                        <p:cTn id="70" dur="500" fill="hold"/>
                                        <p:tgtEl>
                                          <p:spTgt spid="47"/>
                                        </p:tgtEl>
                                        <p:attrNameLst>
                                          <p:attrName>ppt_h</p:attrName>
                                        </p:attrNameLst>
                                      </p:cBhvr>
                                      <p:tavLst>
                                        <p:tav tm="0">
                                          <p:val>
                                            <p:fltVal val="0"/>
                                          </p:val>
                                        </p:tav>
                                        <p:tav tm="100000">
                                          <p:val>
                                            <p:strVal val="#ppt_h"/>
                                          </p:val>
                                        </p:tav>
                                      </p:tavLst>
                                    </p:anim>
                                    <p:animEffect transition="in" filter="fade">
                                      <p:cBhvr>
                                        <p:cTn id="71" dur="500"/>
                                        <p:tgtEl>
                                          <p:spTgt spid="47"/>
                                        </p:tgtEl>
                                      </p:cBhvr>
                                    </p:animEffect>
                                  </p:childTnLst>
                                </p:cTn>
                              </p:par>
                            </p:childTnLst>
                          </p:cTn>
                        </p:par>
                        <p:par>
                          <p:cTn id="72" fill="hold">
                            <p:stCondLst>
                              <p:cond delay="4500"/>
                            </p:stCondLst>
                            <p:childTnLst>
                              <p:par>
                                <p:cTn id="73" presetID="18" presetClass="entr" presetSubtype="3" fill="hold" nodeType="afterEffect">
                                  <p:stCondLst>
                                    <p:cond delay="0"/>
                                  </p:stCondLst>
                                  <p:childTnLst>
                                    <p:set>
                                      <p:cBhvr>
                                        <p:cTn id="74" dur="1" fill="hold">
                                          <p:stCondLst>
                                            <p:cond delay="0"/>
                                          </p:stCondLst>
                                        </p:cTn>
                                        <p:tgtEl>
                                          <p:spTgt spid="115"/>
                                        </p:tgtEl>
                                        <p:attrNameLst>
                                          <p:attrName>style.visibility</p:attrName>
                                        </p:attrNameLst>
                                      </p:cBhvr>
                                      <p:to>
                                        <p:strVal val="visible"/>
                                      </p:to>
                                    </p:set>
                                    <p:animEffect transition="in" filter="strips(upRight)">
                                      <p:cBhvr>
                                        <p:cTn id="75" dur="500"/>
                                        <p:tgtEl>
                                          <p:spTgt spid="115"/>
                                        </p:tgtEl>
                                      </p:cBhvr>
                                    </p:animEffect>
                                  </p:childTnLst>
                                </p:cTn>
                              </p:par>
                            </p:childTnLst>
                          </p:cTn>
                        </p:par>
                        <p:par>
                          <p:cTn id="76" fill="hold">
                            <p:stCondLst>
                              <p:cond delay="5000"/>
                            </p:stCondLst>
                            <p:childTnLst>
                              <p:par>
                                <p:cTn id="77" presetID="53" presetClass="entr" presetSubtype="16" fill="hold" nodeType="after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p:cTn id="79" dur="500" fill="hold"/>
                                        <p:tgtEl>
                                          <p:spTgt spid="61"/>
                                        </p:tgtEl>
                                        <p:attrNameLst>
                                          <p:attrName>ppt_w</p:attrName>
                                        </p:attrNameLst>
                                      </p:cBhvr>
                                      <p:tavLst>
                                        <p:tav tm="0">
                                          <p:val>
                                            <p:fltVal val="0"/>
                                          </p:val>
                                        </p:tav>
                                        <p:tav tm="100000">
                                          <p:val>
                                            <p:strVal val="#ppt_w"/>
                                          </p:val>
                                        </p:tav>
                                      </p:tavLst>
                                    </p:anim>
                                    <p:anim calcmode="lin" valueType="num">
                                      <p:cBhvr>
                                        <p:cTn id="80" dur="500" fill="hold"/>
                                        <p:tgtEl>
                                          <p:spTgt spid="61"/>
                                        </p:tgtEl>
                                        <p:attrNameLst>
                                          <p:attrName>ppt_h</p:attrName>
                                        </p:attrNameLst>
                                      </p:cBhvr>
                                      <p:tavLst>
                                        <p:tav tm="0">
                                          <p:val>
                                            <p:fltVal val="0"/>
                                          </p:val>
                                        </p:tav>
                                        <p:tav tm="100000">
                                          <p:val>
                                            <p:strVal val="#ppt_h"/>
                                          </p:val>
                                        </p:tav>
                                      </p:tavLst>
                                    </p:anim>
                                    <p:animEffect transition="in" filter="fade">
                                      <p:cBhvr>
                                        <p:cTn id="81" dur="500"/>
                                        <p:tgtEl>
                                          <p:spTgt spid="61"/>
                                        </p:tgtEl>
                                      </p:cBhvr>
                                    </p:animEffect>
                                  </p:childTnLst>
                                </p:cTn>
                              </p:par>
                            </p:childTnLst>
                          </p:cTn>
                        </p:par>
                        <p:par>
                          <p:cTn id="82" fill="hold">
                            <p:stCondLst>
                              <p:cond delay="5500"/>
                            </p:stCondLst>
                            <p:childTnLst>
                              <p:par>
                                <p:cTn id="83" presetID="18" presetClass="entr" presetSubtype="3" fill="hold" nodeType="afterEffect">
                                  <p:stCondLst>
                                    <p:cond delay="0"/>
                                  </p:stCondLst>
                                  <p:childTnLst>
                                    <p:set>
                                      <p:cBhvr>
                                        <p:cTn id="84" dur="1" fill="hold">
                                          <p:stCondLst>
                                            <p:cond delay="0"/>
                                          </p:stCondLst>
                                        </p:cTn>
                                        <p:tgtEl>
                                          <p:spTgt spid="123"/>
                                        </p:tgtEl>
                                        <p:attrNameLst>
                                          <p:attrName>style.visibility</p:attrName>
                                        </p:attrNameLst>
                                      </p:cBhvr>
                                      <p:to>
                                        <p:strVal val="visible"/>
                                      </p:to>
                                    </p:set>
                                    <p:animEffect transition="in" filter="strips(upRight)">
                                      <p:cBhvr>
                                        <p:cTn id="85" dur="500"/>
                                        <p:tgtEl>
                                          <p:spTgt spid="123"/>
                                        </p:tgtEl>
                                      </p:cBhvr>
                                    </p:animEffect>
                                  </p:childTnLst>
                                </p:cTn>
                              </p:par>
                            </p:childTnLst>
                          </p:cTn>
                        </p:par>
                        <p:par>
                          <p:cTn id="86" fill="hold">
                            <p:stCondLst>
                              <p:cond delay="6000"/>
                            </p:stCondLst>
                            <p:childTnLst>
                              <p:par>
                                <p:cTn id="87" presetID="6" presetClass="emph" presetSubtype="0" fill="hold" nodeType="afterEffect">
                                  <p:stCondLst>
                                    <p:cond delay="0"/>
                                  </p:stCondLst>
                                  <p:childTnLst>
                                    <p:animScale>
                                      <p:cBhvr>
                                        <p:cTn id="88" dur="2000" fill="hold"/>
                                        <p:tgtEl>
                                          <p:spTgt spid="7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9" grpId="0" bldLvl="0" animBg="1"/>
      <p:bldP spid="11" grpId="0" bldLvl="0" animBg="1"/>
      <p:bldP spid="13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0">
              <a:srgbClr val="682367"/>
            </a:gs>
            <a:gs pos="39000">
              <a:srgbClr val="020049"/>
            </a:gs>
          </a:gsLst>
          <a:lin ang="4200000" scaled="0"/>
        </a:gradFill>
        <a:effectLst/>
      </p:bgPr>
    </p:bg>
    <p:spTree>
      <p:nvGrpSpPr>
        <p:cNvPr id="1" name=""/>
        <p:cNvGrpSpPr/>
        <p:nvPr/>
      </p:nvGrpSpPr>
      <p:grpSpPr>
        <a:xfrm>
          <a:off x="0" y="0"/>
          <a:ext cx="0" cy="0"/>
          <a:chOff x="0" y="0"/>
          <a:chExt cx="0" cy="0"/>
        </a:xfrm>
      </p:grpSpPr>
      <p:grpSp>
        <p:nvGrpSpPr>
          <p:cNvPr id="3" name="组合 2"/>
          <p:cNvGrpSpPr/>
          <p:nvPr userDrawn="1"/>
        </p:nvGrpSpPr>
        <p:grpSpPr>
          <a:xfrm>
            <a:off x="0" y="134356"/>
            <a:ext cx="268663" cy="311139"/>
            <a:chOff x="0" y="179110"/>
            <a:chExt cx="358217" cy="414780"/>
          </a:xfrm>
          <a:solidFill>
            <a:schemeClr val="bg1"/>
          </a:solidFill>
        </p:grpSpPr>
        <p:sp>
          <p:nvSpPr>
            <p:cNvPr id="4" name="矩形 3"/>
            <p:cNvSpPr/>
            <p:nvPr/>
          </p:nvSpPr>
          <p:spPr>
            <a:xfrm>
              <a:off x="0" y="179110"/>
              <a:ext cx="226243"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sp>
          <p:nvSpPr>
            <p:cNvPr id="5" name="矩形 4"/>
            <p:cNvSpPr/>
            <p:nvPr/>
          </p:nvSpPr>
          <p:spPr>
            <a:xfrm>
              <a:off x="273470" y="179110"/>
              <a:ext cx="84747" cy="4147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endParaRPr>
            </a:p>
          </p:txBody>
        </p:sp>
      </p:grpSp>
      <p:sp>
        <p:nvSpPr>
          <p:cNvPr id="2" name="标题 6"/>
          <p:cNvSpPr>
            <a:spLocks noGrp="1"/>
          </p:cNvSpPr>
          <p:nvPr/>
        </p:nvSpPr>
        <p:spPr>
          <a:xfrm>
            <a:off x="247282" y="30432"/>
            <a:ext cx="5328397" cy="519533"/>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2100" b="0" kern="1200">
                <a:gradFill>
                  <a:gsLst>
                    <a:gs pos="0">
                      <a:srgbClr val="1E5B93"/>
                    </a:gs>
                    <a:gs pos="100000">
                      <a:srgbClr val="3E1840"/>
                    </a:gs>
                  </a:gsLst>
                  <a:lin ang="0" scaled="1"/>
                </a:gradFill>
                <a:latin typeface="时尚中黑简体" panose="01010104010101010101" pitchFamily="2" charset="-122"/>
                <a:ea typeface="时尚中黑简体" panose="01010104010101010101" pitchFamily="2" charset="-122"/>
                <a:cs typeface="+mj-cs"/>
              </a:defRPr>
            </a:lvl1pPr>
          </a:lstStyle>
          <a:p>
            <a:r>
              <a:rPr lang="zh-CN" altLang="en-US" dirty="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领导力开发应追求什么效果</a:t>
            </a:r>
          </a:p>
        </p:txBody>
      </p:sp>
      <p:sp>
        <p:nvSpPr>
          <p:cNvPr id="26" name="灯片编号占位符 25"/>
          <p:cNvSpPr>
            <a:spLocks noGrp="1"/>
          </p:cNvSpPr>
          <p:nvPr>
            <p:ph type="sldNum" sz="quarter" idx="12"/>
          </p:nvPr>
        </p:nvSpPr>
        <p:spPr>
          <a:xfrm>
            <a:off x="8594375" y="4708702"/>
            <a:ext cx="371475" cy="283882"/>
          </a:xfrm>
        </p:spPr>
        <p:txBody>
          <a:bodyPr/>
          <a:lstStyle/>
          <a:p>
            <a:fld id="{5B582246-316D-466E-A953-A97F548BBB30}" type="slidenum">
              <a:rPr lang="zh-CN" altLang="en-US" sz="1050" smtClean="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rPr>
              <a:t>9</a:t>
            </a:fld>
            <a:endParaRPr lang="zh-CN" altLang="en-US" sz="1050">
              <a:gradFill>
                <a:gsLst>
                  <a:gs pos="0">
                    <a:schemeClr val="accent1">
                      <a:lumMod val="5000"/>
                      <a:lumOff val="95000"/>
                    </a:schemeClr>
                  </a:gs>
                  <a:gs pos="44000">
                    <a:srgbClr val="FEFEFE"/>
                  </a:gs>
                  <a:gs pos="74000">
                    <a:schemeClr val="bg1">
                      <a:lumMod val="85000"/>
                    </a:schemeClr>
                  </a:gs>
                  <a:gs pos="100000">
                    <a:schemeClr val="bg1">
                      <a:lumMod val="50000"/>
                    </a:schemeClr>
                  </a:gs>
                </a:gsLst>
                <a:lin ang="5400000" scaled="0"/>
              </a:gradFill>
              <a:latin typeface="微软雅黑" panose="020B0503020204020204" charset="-122"/>
              <a:ea typeface="微软雅黑" panose="020B0503020204020204" charset="-122"/>
            </a:endParaRPr>
          </a:p>
        </p:txBody>
      </p:sp>
      <p:cxnSp>
        <p:nvCxnSpPr>
          <p:cNvPr id="17" name="直接连接符 16"/>
          <p:cNvCxnSpPr>
            <a:cxnSpLocks/>
          </p:cNvCxnSpPr>
          <p:nvPr/>
        </p:nvCxnSpPr>
        <p:spPr>
          <a:xfrm>
            <a:off x="1338785" y="1084965"/>
            <a:ext cx="5078344" cy="0"/>
          </a:xfrm>
          <a:prstGeom prst="line">
            <a:avLst/>
          </a:prstGeom>
          <a:ln w="28575">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13">
            <a:extLst>
              <a:ext uri="{FF2B5EF4-FFF2-40B4-BE49-F238E27FC236}">
                <a16:creationId xmlns:a16="http://schemas.microsoft.com/office/drawing/2014/main" id="{56CCF745-34D4-439E-AB28-2726724C410F}"/>
              </a:ext>
            </a:extLst>
          </p:cNvPr>
          <p:cNvSpPr txBox="1">
            <a:spLocks noChangeArrowheads="1"/>
          </p:cNvSpPr>
          <p:nvPr/>
        </p:nvSpPr>
        <p:spPr bwMode="auto">
          <a:xfrm>
            <a:off x="1338785" y="735934"/>
            <a:ext cx="35434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FC000"/>
                </a:solidFill>
                <a:latin typeface="微软雅黑" panose="020B0503020204020204" charset="-122"/>
                <a:ea typeface="微软雅黑" panose="020B0503020204020204" charset="-122"/>
                <a:sym typeface="Arial" panose="020B0604020202020204" pitchFamily="34" charset="0"/>
              </a:rPr>
              <a:t>领导力开发利益相关者需求分析</a:t>
            </a:r>
            <a:endParaRPr lang="en-US" altLang="zh-CN" dirty="0">
              <a:solidFill>
                <a:srgbClr val="FFC000"/>
              </a:solidFill>
              <a:latin typeface="微软雅黑" panose="020B0503020204020204" charset="-122"/>
              <a:ea typeface="微软雅黑" panose="020B0503020204020204" charset="-122"/>
              <a:sym typeface="Arial" panose="020B0604020202020204" pitchFamily="34" charset="0"/>
            </a:endParaRPr>
          </a:p>
        </p:txBody>
      </p:sp>
      <p:sp>
        <p:nvSpPr>
          <p:cNvPr id="35" name="TextBox 13">
            <a:extLst>
              <a:ext uri="{FF2B5EF4-FFF2-40B4-BE49-F238E27FC236}">
                <a16:creationId xmlns:a16="http://schemas.microsoft.com/office/drawing/2014/main" id="{0C04E7E6-54C5-4341-AB7F-230BB84D89FF}"/>
              </a:ext>
            </a:extLst>
          </p:cNvPr>
          <p:cNvSpPr txBox="1">
            <a:spLocks noChangeArrowheads="1"/>
          </p:cNvSpPr>
          <p:nvPr/>
        </p:nvSpPr>
        <p:spPr bwMode="auto">
          <a:xfrm>
            <a:off x="1338784" y="1242120"/>
            <a:ext cx="10288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sz="1600" b="1" dirty="0">
                <a:solidFill>
                  <a:srgbClr val="FAFAFA"/>
                </a:solidFill>
                <a:latin typeface="微软雅黑" panose="020B0503020204020204" charset="-122"/>
                <a:ea typeface="微软雅黑" panose="020B0503020204020204" charset="-122"/>
                <a:sym typeface="Arial" panose="020B0604020202020204" pitchFamily="34" charset="0"/>
              </a:rPr>
              <a:t>利益方</a:t>
            </a:r>
            <a:endParaRPr lang="en-US" altLang="zh-CN" sz="1600" b="1"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36" name="TextBox 13">
            <a:extLst>
              <a:ext uri="{FF2B5EF4-FFF2-40B4-BE49-F238E27FC236}">
                <a16:creationId xmlns:a16="http://schemas.microsoft.com/office/drawing/2014/main" id="{456C6CEC-0A3E-47E4-AD4E-8F7FC67A9A41}"/>
              </a:ext>
            </a:extLst>
          </p:cNvPr>
          <p:cNvSpPr txBox="1">
            <a:spLocks noChangeArrowheads="1"/>
          </p:cNvSpPr>
          <p:nvPr/>
        </p:nvSpPr>
        <p:spPr bwMode="auto">
          <a:xfrm>
            <a:off x="2914491" y="1242120"/>
            <a:ext cx="10288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sz="1600" b="1" dirty="0">
                <a:solidFill>
                  <a:srgbClr val="FAFAFA"/>
                </a:solidFill>
                <a:latin typeface="微软雅黑" panose="020B0503020204020204" charset="-122"/>
                <a:ea typeface="微软雅黑" panose="020B0503020204020204" charset="-122"/>
                <a:sym typeface="Arial" panose="020B0604020202020204" pitchFamily="34" charset="0"/>
              </a:rPr>
              <a:t>不需要什么</a:t>
            </a:r>
            <a:endParaRPr lang="en-US" altLang="zh-CN" sz="1600" b="1"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40" name="TextBox 13">
            <a:extLst>
              <a:ext uri="{FF2B5EF4-FFF2-40B4-BE49-F238E27FC236}">
                <a16:creationId xmlns:a16="http://schemas.microsoft.com/office/drawing/2014/main" id="{E72DC187-B2A3-47CD-8908-6FCD74B8329F}"/>
              </a:ext>
            </a:extLst>
          </p:cNvPr>
          <p:cNvSpPr txBox="1">
            <a:spLocks noChangeArrowheads="1"/>
          </p:cNvSpPr>
          <p:nvPr/>
        </p:nvSpPr>
        <p:spPr bwMode="auto">
          <a:xfrm>
            <a:off x="4751457" y="1242120"/>
            <a:ext cx="10288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sz="1600" b="1" dirty="0">
                <a:solidFill>
                  <a:srgbClr val="FAFAFA"/>
                </a:solidFill>
                <a:latin typeface="微软雅黑" panose="020B0503020204020204" charset="-122"/>
                <a:ea typeface="微软雅黑" panose="020B0503020204020204" charset="-122"/>
                <a:sym typeface="Arial" panose="020B0604020202020204" pitchFamily="34" charset="0"/>
              </a:rPr>
              <a:t>需要什么</a:t>
            </a:r>
            <a:endParaRPr lang="en-US" altLang="zh-CN" sz="1600" b="1"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41" name="TextBox 13">
            <a:extLst>
              <a:ext uri="{FF2B5EF4-FFF2-40B4-BE49-F238E27FC236}">
                <a16:creationId xmlns:a16="http://schemas.microsoft.com/office/drawing/2014/main" id="{D768AA22-91AB-467A-AF00-B9FD31271390}"/>
              </a:ext>
            </a:extLst>
          </p:cNvPr>
          <p:cNvSpPr txBox="1">
            <a:spLocks noChangeArrowheads="1"/>
          </p:cNvSpPr>
          <p:nvPr/>
        </p:nvSpPr>
        <p:spPr bwMode="auto">
          <a:xfrm>
            <a:off x="1338783" y="1706915"/>
            <a:ext cx="10288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sz="1600" dirty="0">
                <a:solidFill>
                  <a:srgbClr val="FAFAFA"/>
                </a:solidFill>
                <a:latin typeface="微软雅黑" panose="020B0503020204020204" charset="-122"/>
                <a:ea typeface="微软雅黑" panose="020B0503020204020204" charset="-122"/>
                <a:sym typeface="Arial" panose="020B0604020202020204" pitchFamily="34" charset="0"/>
              </a:rPr>
              <a:t>员工</a:t>
            </a:r>
            <a:endParaRPr lang="en-US" altLang="zh-CN" sz="1600"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49" name="TextBox 13">
            <a:extLst>
              <a:ext uri="{FF2B5EF4-FFF2-40B4-BE49-F238E27FC236}">
                <a16:creationId xmlns:a16="http://schemas.microsoft.com/office/drawing/2014/main" id="{D9E40F08-2365-4EB0-B960-63C09CC4B4B0}"/>
              </a:ext>
            </a:extLst>
          </p:cNvPr>
          <p:cNvSpPr txBox="1">
            <a:spLocks noChangeArrowheads="1"/>
          </p:cNvSpPr>
          <p:nvPr/>
        </p:nvSpPr>
        <p:spPr bwMode="auto">
          <a:xfrm>
            <a:off x="1338781" y="2124621"/>
            <a:ext cx="10288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sz="1600" dirty="0">
                <a:solidFill>
                  <a:srgbClr val="FAFAFA"/>
                </a:solidFill>
                <a:latin typeface="微软雅黑" panose="020B0503020204020204" charset="-122"/>
                <a:ea typeface="微软雅黑" panose="020B0503020204020204" charset="-122"/>
                <a:sym typeface="Arial" panose="020B0604020202020204" pitchFamily="34" charset="0"/>
              </a:rPr>
              <a:t>各级领导</a:t>
            </a:r>
            <a:endParaRPr lang="en-US" altLang="zh-CN" sz="1600"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50" name="TextBox 13">
            <a:extLst>
              <a:ext uri="{FF2B5EF4-FFF2-40B4-BE49-F238E27FC236}">
                <a16:creationId xmlns:a16="http://schemas.microsoft.com/office/drawing/2014/main" id="{D2A4A574-1876-4CD5-819A-E75C8783DB95}"/>
              </a:ext>
            </a:extLst>
          </p:cNvPr>
          <p:cNvSpPr txBox="1">
            <a:spLocks noChangeArrowheads="1"/>
          </p:cNvSpPr>
          <p:nvPr/>
        </p:nvSpPr>
        <p:spPr bwMode="auto">
          <a:xfrm>
            <a:off x="1338782" y="2626802"/>
            <a:ext cx="10288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sz="1600" dirty="0">
                <a:solidFill>
                  <a:srgbClr val="FAFAFA"/>
                </a:solidFill>
                <a:latin typeface="微软雅黑" panose="020B0503020204020204" charset="-122"/>
                <a:ea typeface="微软雅黑" panose="020B0503020204020204" charset="-122"/>
                <a:sym typeface="Arial" panose="020B0604020202020204" pitchFamily="34" charset="0"/>
              </a:rPr>
              <a:t>企业</a:t>
            </a:r>
            <a:endParaRPr lang="en-US" altLang="zh-CN" sz="1600"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51" name="TextBox 13">
            <a:extLst>
              <a:ext uri="{FF2B5EF4-FFF2-40B4-BE49-F238E27FC236}">
                <a16:creationId xmlns:a16="http://schemas.microsoft.com/office/drawing/2014/main" id="{8C7E0B84-D0CA-4233-8CE7-87097835814B}"/>
              </a:ext>
            </a:extLst>
          </p:cNvPr>
          <p:cNvSpPr txBox="1">
            <a:spLocks noChangeArrowheads="1"/>
          </p:cNvSpPr>
          <p:nvPr/>
        </p:nvSpPr>
        <p:spPr bwMode="auto">
          <a:xfrm>
            <a:off x="2914491" y="1706915"/>
            <a:ext cx="10288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sz="1600" dirty="0">
                <a:solidFill>
                  <a:srgbClr val="FAFAFA"/>
                </a:solidFill>
                <a:latin typeface="微软雅黑" panose="020B0503020204020204" charset="-122"/>
                <a:ea typeface="微软雅黑" panose="020B0503020204020204" charset="-122"/>
                <a:sym typeface="Arial" panose="020B0604020202020204" pitchFamily="34" charset="0"/>
              </a:rPr>
              <a:t>被动工作</a:t>
            </a:r>
            <a:endParaRPr lang="en-US" altLang="zh-CN" sz="1600"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52" name="TextBox 13">
            <a:extLst>
              <a:ext uri="{FF2B5EF4-FFF2-40B4-BE49-F238E27FC236}">
                <a16:creationId xmlns:a16="http://schemas.microsoft.com/office/drawing/2014/main" id="{7D0C526E-E04D-4DD4-9F94-C47C841512D4}"/>
              </a:ext>
            </a:extLst>
          </p:cNvPr>
          <p:cNvSpPr txBox="1">
            <a:spLocks noChangeArrowheads="1"/>
          </p:cNvSpPr>
          <p:nvPr/>
        </p:nvSpPr>
        <p:spPr bwMode="auto">
          <a:xfrm>
            <a:off x="4612666" y="1712615"/>
            <a:ext cx="10288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spcBef>
                <a:spcPct val="20000"/>
              </a:spcBef>
            </a:pPr>
            <a:r>
              <a:rPr lang="zh-CN" altLang="en-US" sz="1600" dirty="0">
                <a:solidFill>
                  <a:srgbClr val="FAFAFA"/>
                </a:solidFill>
                <a:latin typeface="微软雅黑" panose="020B0503020204020204" charset="-122"/>
                <a:ea typeface="微软雅黑" panose="020B0503020204020204" charset="-122"/>
                <a:sym typeface="Arial" panose="020B0604020202020204" pitchFamily="34" charset="0"/>
              </a:rPr>
              <a:t>自主管理</a:t>
            </a:r>
            <a:endParaRPr lang="en-US" altLang="zh-CN" sz="1600"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53" name="TextBox 13">
            <a:extLst>
              <a:ext uri="{FF2B5EF4-FFF2-40B4-BE49-F238E27FC236}">
                <a16:creationId xmlns:a16="http://schemas.microsoft.com/office/drawing/2014/main" id="{257835BD-47E5-49E7-9BA7-612E1D38F407}"/>
              </a:ext>
            </a:extLst>
          </p:cNvPr>
          <p:cNvSpPr txBox="1">
            <a:spLocks noChangeArrowheads="1"/>
          </p:cNvSpPr>
          <p:nvPr/>
        </p:nvSpPr>
        <p:spPr bwMode="auto">
          <a:xfrm>
            <a:off x="2914490" y="2121093"/>
            <a:ext cx="10288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sz="1600" dirty="0">
                <a:solidFill>
                  <a:srgbClr val="FAFAFA"/>
                </a:solidFill>
                <a:latin typeface="微软雅黑" panose="020B0503020204020204" charset="-122"/>
                <a:ea typeface="微软雅黑" panose="020B0503020204020204" charset="-122"/>
                <a:sym typeface="Arial" panose="020B0604020202020204" pitchFamily="34" charset="0"/>
              </a:rPr>
              <a:t>被动学习</a:t>
            </a:r>
            <a:endParaRPr lang="en-US" altLang="zh-CN" sz="1600"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54" name="TextBox 13">
            <a:extLst>
              <a:ext uri="{FF2B5EF4-FFF2-40B4-BE49-F238E27FC236}">
                <a16:creationId xmlns:a16="http://schemas.microsoft.com/office/drawing/2014/main" id="{3A641B64-914B-4807-B100-0A5904871AAE}"/>
              </a:ext>
            </a:extLst>
          </p:cNvPr>
          <p:cNvSpPr txBox="1">
            <a:spLocks noChangeArrowheads="1"/>
          </p:cNvSpPr>
          <p:nvPr/>
        </p:nvSpPr>
        <p:spPr bwMode="auto">
          <a:xfrm>
            <a:off x="4755618" y="2126108"/>
            <a:ext cx="20493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sz="1600" dirty="0">
                <a:solidFill>
                  <a:srgbClr val="FAFAFA"/>
                </a:solidFill>
                <a:latin typeface="微软雅黑" panose="020B0503020204020204" charset="-122"/>
                <a:ea typeface="微软雅黑" panose="020B0503020204020204" charset="-122"/>
                <a:sym typeface="Arial" panose="020B0604020202020204" pitchFamily="34" charset="0"/>
              </a:rPr>
              <a:t>快速晋级，更高绩效</a:t>
            </a:r>
            <a:endParaRPr lang="en-US" altLang="zh-CN" sz="1600"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55" name="TextBox 13">
            <a:extLst>
              <a:ext uri="{FF2B5EF4-FFF2-40B4-BE49-F238E27FC236}">
                <a16:creationId xmlns:a16="http://schemas.microsoft.com/office/drawing/2014/main" id="{A587CCF1-6805-4457-ABE1-A11A3E6AB044}"/>
              </a:ext>
            </a:extLst>
          </p:cNvPr>
          <p:cNvSpPr txBox="1">
            <a:spLocks noChangeArrowheads="1"/>
          </p:cNvSpPr>
          <p:nvPr/>
        </p:nvSpPr>
        <p:spPr bwMode="auto">
          <a:xfrm>
            <a:off x="2914490" y="2626802"/>
            <a:ext cx="10288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sz="1600" dirty="0">
                <a:solidFill>
                  <a:srgbClr val="FAFAFA"/>
                </a:solidFill>
                <a:latin typeface="微软雅黑" panose="020B0503020204020204" charset="-122"/>
                <a:ea typeface="微软雅黑" panose="020B0503020204020204" charset="-122"/>
                <a:sym typeface="Arial" panose="020B0604020202020204" pitchFamily="34" charset="0"/>
              </a:rPr>
              <a:t>人才培养</a:t>
            </a:r>
            <a:endParaRPr lang="en-US" altLang="zh-CN" sz="1600"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56" name="TextBox 13">
            <a:extLst>
              <a:ext uri="{FF2B5EF4-FFF2-40B4-BE49-F238E27FC236}">
                <a16:creationId xmlns:a16="http://schemas.microsoft.com/office/drawing/2014/main" id="{034F4630-1676-41CD-852B-6FEBB5A3F46F}"/>
              </a:ext>
            </a:extLst>
          </p:cNvPr>
          <p:cNvSpPr txBox="1">
            <a:spLocks noChangeArrowheads="1"/>
          </p:cNvSpPr>
          <p:nvPr/>
        </p:nvSpPr>
        <p:spPr bwMode="auto">
          <a:xfrm>
            <a:off x="4751456" y="2504845"/>
            <a:ext cx="150238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sz="1600" dirty="0">
                <a:solidFill>
                  <a:srgbClr val="FAFAFA"/>
                </a:solidFill>
                <a:latin typeface="微软雅黑" panose="020B0503020204020204" charset="-122"/>
                <a:ea typeface="微软雅黑" panose="020B0503020204020204" charset="-122"/>
                <a:sym typeface="Arial" panose="020B0604020202020204" pitchFamily="34" charset="0"/>
              </a:rPr>
              <a:t>服务组织成长，打造规模领导力</a:t>
            </a:r>
            <a:endParaRPr lang="en-US" altLang="zh-CN" sz="1600"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57" name="TextBox 13">
            <a:extLst>
              <a:ext uri="{FF2B5EF4-FFF2-40B4-BE49-F238E27FC236}">
                <a16:creationId xmlns:a16="http://schemas.microsoft.com/office/drawing/2014/main" id="{96AE1B81-3CA2-4B93-B9C7-D19D25065827}"/>
              </a:ext>
            </a:extLst>
          </p:cNvPr>
          <p:cNvSpPr txBox="1">
            <a:spLocks noChangeArrowheads="1"/>
          </p:cNvSpPr>
          <p:nvPr/>
        </p:nvSpPr>
        <p:spPr bwMode="auto">
          <a:xfrm>
            <a:off x="1338781" y="3091908"/>
            <a:ext cx="10288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sz="1600" dirty="0">
                <a:solidFill>
                  <a:srgbClr val="FAFAFA"/>
                </a:solidFill>
                <a:latin typeface="微软雅黑" panose="020B0503020204020204" charset="-122"/>
                <a:ea typeface="微软雅黑" panose="020B0503020204020204" charset="-122"/>
                <a:sym typeface="Arial" panose="020B0604020202020204" pitchFamily="34" charset="0"/>
              </a:rPr>
              <a:t>学员</a:t>
            </a:r>
            <a:endParaRPr lang="en-US" altLang="zh-CN" sz="1600"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58" name="TextBox 13">
            <a:extLst>
              <a:ext uri="{FF2B5EF4-FFF2-40B4-BE49-F238E27FC236}">
                <a16:creationId xmlns:a16="http://schemas.microsoft.com/office/drawing/2014/main" id="{0736374D-1337-48E8-BB54-3EBB310D3AF2}"/>
              </a:ext>
            </a:extLst>
          </p:cNvPr>
          <p:cNvSpPr txBox="1">
            <a:spLocks noChangeArrowheads="1"/>
          </p:cNvSpPr>
          <p:nvPr/>
        </p:nvSpPr>
        <p:spPr bwMode="auto">
          <a:xfrm>
            <a:off x="2914490" y="3095990"/>
            <a:ext cx="10288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sz="1600" dirty="0">
                <a:solidFill>
                  <a:srgbClr val="FAFAFA"/>
                </a:solidFill>
                <a:latin typeface="微软雅黑" panose="020B0503020204020204" charset="-122"/>
                <a:ea typeface="微软雅黑" panose="020B0503020204020204" charset="-122"/>
                <a:sym typeface="Arial" panose="020B0604020202020204" pitchFamily="34" charset="0"/>
              </a:rPr>
              <a:t>被动学习</a:t>
            </a:r>
            <a:endParaRPr lang="en-US" altLang="zh-CN" sz="1600"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59" name="TextBox 13">
            <a:extLst>
              <a:ext uri="{FF2B5EF4-FFF2-40B4-BE49-F238E27FC236}">
                <a16:creationId xmlns:a16="http://schemas.microsoft.com/office/drawing/2014/main" id="{475DA9A6-46FF-42CC-882B-433F9B87EBC0}"/>
              </a:ext>
            </a:extLst>
          </p:cNvPr>
          <p:cNvSpPr txBox="1">
            <a:spLocks noChangeArrowheads="1"/>
          </p:cNvSpPr>
          <p:nvPr/>
        </p:nvSpPr>
        <p:spPr bwMode="auto">
          <a:xfrm>
            <a:off x="4751456" y="3091907"/>
            <a:ext cx="1861617" cy="5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sz="1600" dirty="0">
                <a:solidFill>
                  <a:srgbClr val="FAFAFA"/>
                </a:solidFill>
                <a:latin typeface="微软雅黑" panose="020B0503020204020204" charset="-122"/>
                <a:ea typeface="微软雅黑" panose="020B0503020204020204" charset="-122"/>
                <a:sym typeface="Arial" panose="020B0604020202020204" pitchFamily="34" charset="0"/>
              </a:rPr>
              <a:t>上级教练下，</a:t>
            </a:r>
            <a:endParaRPr lang="en-US" altLang="zh-CN" sz="1600" dirty="0">
              <a:solidFill>
                <a:srgbClr val="FAFAFA"/>
              </a:solidFill>
              <a:latin typeface="微软雅黑" panose="020B0503020204020204" charset="-122"/>
              <a:ea typeface="微软雅黑" panose="020B0503020204020204" charset="-122"/>
              <a:sym typeface="Arial" panose="020B0604020202020204" pitchFamily="34" charset="0"/>
            </a:endParaRPr>
          </a:p>
          <a:p>
            <a:pPr>
              <a:spcBef>
                <a:spcPct val="20000"/>
              </a:spcBef>
            </a:pPr>
            <a:r>
              <a:rPr lang="zh-CN" altLang="en-US" sz="1600" dirty="0">
                <a:solidFill>
                  <a:srgbClr val="FAFAFA"/>
                </a:solidFill>
                <a:latin typeface="微软雅黑" panose="020B0503020204020204" charset="-122"/>
                <a:ea typeface="微软雅黑" panose="020B0503020204020204" charset="-122"/>
                <a:sym typeface="Arial" panose="020B0604020202020204" pitchFamily="34" charset="0"/>
              </a:rPr>
              <a:t>自主学习</a:t>
            </a:r>
            <a:r>
              <a:rPr lang="en-US" altLang="zh-CN" sz="1600" dirty="0">
                <a:solidFill>
                  <a:srgbClr val="FAFAFA"/>
                </a:solidFill>
                <a:latin typeface="微软雅黑" panose="020B0503020204020204" charset="-122"/>
                <a:ea typeface="微软雅黑" panose="020B0503020204020204" charset="-122"/>
                <a:sym typeface="Arial" panose="020B0604020202020204" pitchFamily="34" charset="0"/>
              </a:rPr>
              <a:t>,</a:t>
            </a:r>
            <a:r>
              <a:rPr lang="zh-CN" altLang="en-US" sz="1600" dirty="0">
                <a:solidFill>
                  <a:srgbClr val="FAFAFA"/>
                </a:solidFill>
                <a:latin typeface="微软雅黑" panose="020B0503020204020204" charset="-122"/>
                <a:ea typeface="微软雅黑" panose="020B0503020204020204" charset="-122"/>
                <a:sym typeface="Arial" panose="020B0604020202020204" pitchFamily="34" charset="0"/>
              </a:rPr>
              <a:t>自主成长</a:t>
            </a:r>
            <a:endParaRPr lang="en-US" altLang="zh-CN" sz="1600" dirty="0">
              <a:solidFill>
                <a:srgbClr val="FAFAFA"/>
              </a:solidFill>
              <a:latin typeface="微软雅黑" panose="020B0503020204020204" charset="-122"/>
              <a:ea typeface="微软雅黑" panose="020B0503020204020204" charset="-122"/>
              <a:sym typeface="Arial" panose="020B0604020202020204" pitchFamily="34" charset="0"/>
            </a:endParaRPr>
          </a:p>
        </p:txBody>
      </p:sp>
      <p:cxnSp>
        <p:nvCxnSpPr>
          <p:cNvPr id="60" name="直接连接符 59">
            <a:extLst>
              <a:ext uri="{FF2B5EF4-FFF2-40B4-BE49-F238E27FC236}">
                <a16:creationId xmlns:a16="http://schemas.microsoft.com/office/drawing/2014/main" id="{4660BB20-0B6A-4888-A647-F906B72047ED}"/>
              </a:ext>
            </a:extLst>
          </p:cNvPr>
          <p:cNvCxnSpPr>
            <a:cxnSpLocks/>
          </p:cNvCxnSpPr>
          <p:nvPr/>
        </p:nvCxnSpPr>
        <p:spPr>
          <a:xfrm>
            <a:off x="1338785" y="3965051"/>
            <a:ext cx="5078344" cy="0"/>
          </a:xfrm>
          <a:prstGeom prst="line">
            <a:avLst/>
          </a:prstGeom>
          <a:ln w="28575">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TextBox 13">
            <a:extLst>
              <a:ext uri="{FF2B5EF4-FFF2-40B4-BE49-F238E27FC236}">
                <a16:creationId xmlns:a16="http://schemas.microsoft.com/office/drawing/2014/main" id="{1D3A02D2-C70B-454D-887D-2882AF7AD90E}"/>
              </a:ext>
            </a:extLst>
          </p:cNvPr>
          <p:cNvSpPr txBox="1">
            <a:spLocks noChangeArrowheads="1"/>
          </p:cNvSpPr>
          <p:nvPr/>
        </p:nvSpPr>
        <p:spPr bwMode="auto">
          <a:xfrm>
            <a:off x="1338785" y="3616020"/>
            <a:ext cx="35434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dirty="0">
                <a:solidFill>
                  <a:srgbClr val="FFC000"/>
                </a:solidFill>
                <a:latin typeface="微软雅黑" panose="020B0503020204020204" charset="-122"/>
                <a:ea typeface="微软雅黑" panose="020B0503020204020204" charset="-122"/>
                <a:sym typeface="Arial" panose="020B0604020202020204" pitchFamily="34" charset="0"/>
              </a:rPr>
              <a:t>理想效果</a:t>
            </a:r>
            <a:endParaRPr lang="en-US" altLang="zh-CN" dirty="0">
              <a:solidFill>
                <a:srgbClr val="FFC000"/>
              </a:solidFill>
              <a:latin typeface="微软雅黑" panose="020B0503020204020204" charset="-122"/>
              <a:ea typeface="微软雅黑" panose="020B0503020204020204" charset="-122"/>
              <a:sym typeface="Arial" panose="020B0604020202020204" pitchFamily="34" charset="0"/>
            </a:endParaRPr>
          </a:p>
        </p:txBody>
      </p:sp>
      <p:sp>
        <p:nvSpPr>
          <p:cNvPr id="62" name="TextBox 13">
            <a:extLst>
              <a:ext uri="{FF2B5EF4-FFF2-40B4-BE49-F238E27FC236}">
                <a16:creationId xmlns:a16="http://schemas.microsoft.com/office/drawing/2014/main" id="{72D2D815-693D-43C7-B273-2B0334282933}"/>
              </a:ext>
            </a:extLst>
          </p:cNvPr>
          <p:cNvSpPr txBox="1">
            <a:spLocks noChangeArrowheads="1"/>
          </p:cNvSpPr>
          <p:nvPr/>
        </p:nvSpPr>
        <p:spPr bwMode="auto">
          <a:xfrm>
            <a:off x="1338780" y="4039028"/>
            <a:ext cx="37067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sz="1600" dirty="0">
                <a:solidFill>
                  <a:srgbClr val="FFC000"/>
                </a:solidFill>
                <a:latin typeface="微软雅黑" panose="020B0503020204020204" charset="-122"/>
                <a:ea typeface="微软雅黑" panose="020B0503020204020204" charset="-122"/>
                <a:sym typeface="Arial" panose="020B0604020202020204" pitchFamily="34" charset="0"/>
              </a:rPr>
              <a:t>学员</a:t>
            </a:r>
            <a:r>
              <a:rPr lang="zh-CN" altLang="en-US" sz="1600" dirty="0">
                <a:solidFill>
                  <a:srgbClr val="FAFAFA"/>
                </a:solidFill>
                <a:latin typeface="微软雅黑" panose="020B0503020204020204" charset="-122"/>
                <a:ea typeface="微软雅黑" panose="020B0503020204020204" charset="-122"/>
                <a:sym typeface="Arial" panose="020B0604020202020204" pitchFamily="34" charset="0"/>
              </a:rPr>
              <a:t>在上级教练下，自主学习，自主成长</a:t>
            </a:r>
            <a:endParaRPr lang="en-US" altLang="zh-CN" sz="1600"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63" name="TextBox 13">
            <a:extLst>
              <a:ext uri="{FF2B5EF4-FFF2-40B4-BE49-F238E27FC236}">
                <a16:creationId xmlns:a16="http://schemas.microsoft.com/office/drawing/2014/main" id="{8776AFEB-6E1F-43E5-B7C9-A58369DA3A05}"/>
              </a:ext>
            </a:extLst>
          </p:cNvPr>
          <p:cNvSpPr txBox="1">
            <a:spLocks noChangeArrowheads="1"/>
          </p:cNvSpPr>
          <p:nvPr/>
        </p:nvSpPr>
        <p:spPr bwMode="auto">
          <a:xfrm>
            <a:off x="1338780" y="4308147"/>
            <a:ext cx="138323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sz="1600" dirty="0">
                <a:solidFill>
                  <a:srgbClr val="FFC000"/>
                </a:solidFill>
                <a:latin typeface="微软雅黑" panose="020B0503020204020204" charset="-122"/>
                <a:ea typeface="微软雅黑" panose="020B0503020204020204" charset="-122"/>
                <a:sym typeface="Arial" panose="020B0604020202020204" pitchFamily="34" charset="0"/>
              </a:rPr>
              <a:t>员工</a:t>
            </a:r>
            <a:r>
              <a:rPr lang="zh-CN" altLang="en-US" sz="1600" dirty="0">
                <a:solidFill>
                  <a:srgbClr val="FAFAFA"/>
                </a:solidFill>
                <a:latin typeface="微软雅黑" panose="020B0503020204020204" charset="-122"/>
                <a:ea typeface="微软雅黑" panose="020B0503020204020204" charset="-122"/>
                <a:sym typeface="Arial" panose="020B0604020202020204" pitchFamily="34" charset="0"/>
              </a:rPr>
              <a:t>自主管理</a:t>
            </a:r>
            <a:endParaRPr lang="en-US" altLang="zh-CN" sz="1600"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64" name="TextBox 13">
            <a:extLst>
              <a:ext uri="{FF2B5EF4-FFF2-40B4-BE49-F238E27FC236}">
                <a16:creationId xmlns:a16="http://schemas.microsoft.com/office/drawing/2014/main" id="{22C739CF-834C-41D1-AEE1-598DD5F9D9D4}"/>
              </a:ext>
            </a:extLst>
          </p:cNvPr>
          <p:cNvSpPr txBox="1">
            <a:spLocks noChangeArrowheads="1"/>
          </p:cNvSpPr>
          <p:nvPr/>
        </p:nvSpPr>
        <p:spPr bwMode="auto">
          <a:xfrm>
            <a:off x="3134847" y="4347697"/>
            <a:ext cx="26943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sz="1600" dirty="0">
                <a:solidFill>
                  <a:srgbClr val="FFC000"/>
                </a:solidFill>
                <a:latin typeface="微软雅黑" panose="020B0503020204020204" charset="-122"/>
                <a:ea typeface="微软雅黑" panose="020B0503020204020204" charset="-122"/>
                <a:sym typeface="Arial" panose="020B0604020202020204" pitchFamily="34" charset="0"/>
              </a:rPr>
              <a:t>各级领导</a:t>
            </a:r>
            <a:r>
              <a:rPr lang="zh-CN" altLang="en-US" sz="1600" dirty="0">
                <a:solidFill>
                  <a:srgbClr val="FAFAFA"/>
                </a:solidFill>
                <a:latin typeface="微软雅黑" panose="020B0503020204020204" charset="-122"/>
                <a:ea typeface="微软雅黑" panose="020B0503020204020204" charset="-122"/>
                <a:sym typeface="Arial" panose="020B0604020202020204" pitchFamily="34" charset="0"/>
              </a:rPr>
              <a:t>快速晋级，绩效更高</a:t>
            </a:r>
            <a:endParaRPr lang="en-US" altLang="zh-CN" sz="1600" dirty="0">
              <a:solidFill>
                <a:srgbClr val="FAFAFA"/>
              </a:solidFill>
              <a:latin typeface="微软雅黑" panose="020B0503020204020204" charset="-122"/>
              <a:ea typeface="微软雅黑" panose="020B0503020204020204" charset="-122"/>
              <a:sym typeface="Arial" panose="020B0604020202020204" pitchFamily="34" charset="0"/>
            </a:endParaRPr>
          </a:p>
        </p:txBody>
      </p:sp>
      <p:sp>
        <p:nvSpPr>
          <p:cNvPr id="65" name="TextBox 13">
            <a:extLst>
              <a:ext uri="{FF2B5EF4-FFF2-40B4-BE49-F238E27FC236}">
                <a16:creationId xmlns:a16="http://schemas.microsoft.com/office/drawing/2014/main" id="{9C35D047-6A27-45E5-A924-6772F619C106}"/>
              </a:ext>
            </a:extLst>
          </p:cNvPr>
          <p:cNvSpPr txBox="1">
            <a:spLocks noChangeArrowheads="1"/>
          </p:cNvSpPr>
          <p:nvPr/>
        </p:nvSpPr>
        <p:spPr bwMode="auto">
          <a:xfrm>
            <a:off x="1338781" y="4604422"/>
            <a:ext cx="34291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spcBef>
                <a:spcPct val="20000"/>
              </a:spcBef>
            </a:pPr>
            <a:r>
              <a:rPr lang="zh-CN" altLang="en-US" sz="1600" dirty="0">
                <a:solidFill>
                  <a:srgbClr val="FFC000"/>
                </a:solidFill>
                <a:latin typeface="微软雅黑" panose="020B0503020204020204" charset="-122"/>
                <a:ea typeface="微软雅黑" panose="020B0503020204020204" charset="-122"/>
                <a:sym typeface="Arial" panose="020B0604020202020204" pitchFamily="34" charset="0"/>
              </a:rPr>
              <a:t>企业</a:t>
            </a:r>
            <a:r>
              <a:rPr lang="zh-CN" altLang="en-US" sz="1600" dirty="0">
                <a:solidFill>
                  <a:srgbClr val="FAFAFA"/>
                </a:solidFill>
                <a:latin typeface="微软雅黑" panose="020B0503020204020204" charset="-122"/>
                <a:ea typeface="微软雅黑" panose="020B0503020204020204" charset="-122"/>
                <a:sym typeface="Arial" panose="020B0604020202020204" pitchFamily="34" charset="0"/>
              </a:rPr>
              <a:t>服务组织成长，打造规模领导力</a:t>
            </a:r>
            <a:endParaRPr lang="en-US" altLang="zh-CN" sz="1600" dirty="0">
              <a:solidFill>
                <a:srgbClr val="FAFAFA"/>
              </a:solidFill>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advTm="3000">
        <p:zoom/>
      </p:transition>
    </mc:Choice>
    <mc:Fallback xmlns="">
      <p:transition advTm="3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0-#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500" fill="hold"/>
                                        <p:tgtEl>
                                          <p:spTgt spid="35"/>
                                        </p:tgtEl>
                                        <p:attrNameLst>
                                          <p:attrName>ppt_x</p:attrName>
                                        </p:attrNameLst>
                                      </p:cBhvr>
                                      <p:tavLst>
                                        <p:tav tm="0">
                                          <p:val>
                                            <p:strVal val="0-#ppt_w/2"/>
                                          </p:val>
                                        </p:tav>
                                        <p:tav tm="100000">
                                          <p:val>
                                            <p:strVal val="#ppt_x"/>
                                          </p:val>
                                        </p:tav>
                                      </p:tavLst>
                                    </p:anim>
                                    <p:anim calcmode="lin" valueType="num">
                                      <p:cBhvr additive="base">
                                        <p:cTn id="17" dur="500" fill="hold"/>
                                        <p:tgtEl>
                                          <p:spTgt spid="35"/>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500" fill="hold"/>
                                        <p:tgtEl>
                                          <p:spTgt spid="36"/>
                                        </p:tgtEl>
                                        <p:attrNameLst>
                                          <p:attrName>ppt_x</p:attrName>
                                        </p:attrNameLst>
                                      </p:cBhvr>
                                      <p:tavLst>
                                        <p:tav tm="0">
                                          <p:val>
                                            <p:strVal val="0-#ppt_w/2"/>
                                          </p:val>
                                        </p:tav>
                                        <p:tav tm="100000">
                                          <p:val>
                                            <p:strVal val="#ppt_x"/>
                                          </p:val>
                                        </p:tav>
                                      </p:tavLst>
                                    </p:anim>
                                    <p:anim calcmode="lin" valueType="num">
                                      <p:cBhvr additive="base">
                                        <p:cTn id="21" dur="500" fill="hold"/>
                                        <p:tgtEl>
                                          <p:spTgt spid="36"/>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additive="base">
                                        <p:cTn id="24" dur="500" fill="hold"/>
                                        <p:tgtEl>
                                          <p:spTgt spid="40"/>
                                        </p:tgtEl>
                                        <p:attrNameLst>
                                          <p:attrName>ppt_x</p:attrName>
                                        </p:attrNameLst>
                                      </p:cBhvr>
                                      <p:tavLst>
                                        <p:tav tm="0">
                                          <p:val>
                                            <p:strVal val="0-#ppt_w/2"/>
                                          </p:val>
                                        </p:tav>
                                        <p:tav tm="100000">
                                          <p:val>
                                            <p:strVal val="#ppt_x"/>
                                          </p:val>
                                        </p:tav>
                                      </p:tavLst>
                                    </p:anim>
                                    <p:anim calcmode="lin" valueType="num">
                                      <p:cBhvr additive="base">
                                        <p:cTn id="25" dur="500" fill="hold"/>
                                        <p:tgtEl>
                                          <p:spTgt spid="40"/>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8"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500" fill="hold"/>
                                        <p:tgtEl>
                                          <p:spTgt spid="41"/>
                                        </p:tgtEl>
                                        <p:attrNameLst>
                                          <p:attrName>ppt_x</p:attrName>
                                        </p:attrNameLst>
                                      </p:cBhvr>
                                      <p:tavLst>
                                        <p:tav tm="0">
                                          <p:val>
                                            <p:strVal val="0-#ppt_w/2"/>
                                          </p:val>
                                        </p:tav>
                                        <p:tav tm="100000">
                                          <p:val>
                                            <p:strVal val="#ppt_x"/>
                                          </p:val>
                                        </p:tav>
                                      </p:tavLst>
                                    </p:anim>
                                    <p:anim calcmode="lin" valueType="num">
                                      <p:cBhvr additive="base">
                                        <p:cTn id="30" dur="500" fill="hold"/>
                                        <p:tgtEl>
                                          <p:spTgt spid="41"/>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additive="base">
                                        <p:cTn id="33" dur="500" fill="hold"/>
                                        <p:tgtEl>
                                          <p:spTgt spid="49"/>
                                        </p:tgtEl>
                                        <p:attrNameLst>
                                          <p:attrName>ppt_x</p:attrName>
                                        </p:attrNameLst>
                                      </p:cBhvr>
                                      <p:tavLst>
                                        <p:tav tm="0">
                                          <p:val>
                                            <p:strVal val="0-#ppt_w/2"/>
                                          </p:val>
                                        </p:tav>
                                        <p:tav tm="100000">
                                          <p:val>
                                            <p:strVal val="#ppt_x"/>
                                          </p:val>
                                        </p:tav>
                                      </p:tavLst>
                                    </p:anim>
                                    <p:anim calcmode="lin" valueType="num">
                                      <p:cBhvr additive="base">
                                        <p:cTn id="34" dur="500" fill="hold"/>
                                        <p:tgtEl>
                                          <p:spTgt spid="49"/>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additive="base">
                                        <p:cTn id="37" dur="500" fill="hold"/>
                                        <p:tgtEl>
                                          <p:spTgt spid="50"/>
                                        </p:tgtEl>
                                        <p:attrNameLst>
                                          <p:attrName>ppt_x</p:attrName>
                                        </p:attrNameLst>
                                      </p:cBhvr>
                                      <p:tavLst>
                                        <p:tav tm="0">
                                          <p:val>
                                            <p:strVal val="0-#ppt_w/2"/>
                                          </p:val>
                                        </p:tav>
                                        <p:tav tm="100000">
                                          <p:val>
                                            <p:strVal val="#ppt_x"/>
                                          </p:val>
                                        </p:tav>
                                      </p:tavLst>
                                    </p:anim>
                                    <p:anim calcmode="lin" valueType="num">
                                      <p:cBhvr additive="base">
                                        <p:cTn id="38" dur="500" fill="hold"/>
                                        <p:tgtEl>
                                          <p:spTgt spid="50"/>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anim calcmode="lin" valueType="num">
                                      <p:cBhvr additive="base">
                                        <p:cTn id="41" dur="500" fill="hold"/>
                                        <p:tgtEl>
                                          <p:spTgt spid="57"/>
                                        </p:tgtEl>
                                        <p:attrNameLst>
                                          <p:attrName>ppt_x</p:attrName>
                                        </p:attrNameLst>
                                      </p:cBhvr>
                                      <p:tavLst>
                                        <p:tav tm="0">
                                          <p:val>
                                            <p:strVal val="0-#ppt_w/2"/>
                                          </p:val>
                                        </p:tav>
                                        <p:tav tm="100000">
                                          <p:val>
                                            <p:strVal val="#ppt_x"/>
                                          </p:val>
                                        </p:tav>
                                      </p:tavLst>
                                    </p:anim>
                                    <p:anim calcmode="lin" valueType="num">
                                      <p:cBhvr additive="base">
                                        <p:cTn id="42" dur="500" fill="hold"/>
                                        <p:tgtEl>
                                          <p:spTgt spid="57"/>
                                        </p:tgtEl>
                                        <p:attrNameLst>
                                          <p:attrName>ppt_y</p:attrName>
                                        </p:attrNameLst>
                                      </p:cBhvr>
                                      <p:tavLst>
                                        <p:tav tm="0">
                                          <p:val>
                                            <p:strVal val="#ppt_y"/>
                                          </p:val>
                                        </p:tav>
                                        <p:tav tm="100000">
                                          <p:val>
                                            <p:strVal val="#ppt_y"/>
                                          </p:val>
                                        </p:tav>
                                      </p:tavLst>
                                    </p:anim>
                                  </p:childTnLst>
                                </p:cTn>
                              </p:par>
                            </p:childTnLst>
                          </p:cTn>
                        </p:par>
                        <p:par>
                          <p:cTn id="43" fill="hold">
                            <p:stCondLst>
                              <p:cond delay="1500"/>
                            </p:stCondLst>
                            <p:childTnLst>
                              <p:par>
                                <p:cTn id="44" presetID="2" presetClass="entr" presetSubtype="8" fill="hold" grpId="0" nodeType="after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0-#ppt_w/2"/>
                                          </p:val>
                                        </p:tav>
                                        <p:tav tm="100000">
                                          <p:val>
                                            <p:strVal val="#ppt_x"/>
                                          </p:val>
                                        </p:tav>
                                      </p:tavLst>
                                    </p:anim>
                                    <p:anim calcmode="lin" valueType="num">
                                      <p:cBhvr additive="base">
                                        <p:cTn id="47" dur="500" fill="hold"/>
                                        <p:tgtEl>
                                          <p:spTgt spid="51"/>
                                        </p:tgtEl>
                                        <p:attrNameLst>
                                          <p:attrName>ppt_y</p:attrName>
                                        </p:attrNameLst>
                                      </p:cBhvr>
                                      <p:tavLst>
                                        <p:tav tm="0">
                                          <p:val>
                                            <p:strVal val="#ppt_y"/>
                                          </p:val>
                                        </p:tav>
                                        <p:tav tm="100000">
                                          <p:val>
                                            <p:strVal val="#ppt_y"/>
                                          </p:val>
                                        </p:tav>
                                      </p:tavLst>
                                    </p:anim>
                                  </p:childTnLst>
                                </p:cTn>
                              </p:par>
                            </p:childTnLst>
                          </p:cTn>
                        </p:par>
                        <p:par>
                          <p:cTn id="48" fill="hold">
                            <p:stCondLst>
                              <p:cond delay="2000"/>
                            </p:stCondLst>
                            <p:childTnLst>
                              <p:par>
                                <p:cTn id="49" presetID="2" presetClass="entr" presetSubtype="8" fill="hold" grpId="0" nodeType="after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additive="base">
                                        <p:cTn id="51" dur="500" fill="hold"/>
                                        <p:tgtEl>
                                          <p:spTgt spid="52"/>
                                        </p:tgtEl>
                                        <p:attrNameLst>
                                          <p:attrName>ppt_x</p:attrName>
                                        </p:attrNameLst>
                                      </p:cBhvr>
                                      <p:tavLst>
                                        <p:tav tm="0">
                                          <p:val>
                                            <p:strVal val="0-#ppt_w/2"/>
                                          </p:val>
                                        </p:tav>
                                        <p:tav tm="100000">
                                          <p:val>
                                            <p:strVal val="#ppt_x"/>
                                          </p:val>
                                        </p:tav>
                                      </p:tavLst>
                                    </p:anim>
                                    <p:anim calcmode="lin" valueType="num">
                                      <p:cBhvr additive="base">
                                        <p:cTn id="52" dur="500" fill="hold"/>
                                        <p:tgtEl>
                                          <p:spTgt spid="52"/>
                                        </p:tgtEl>
                                        <p:attrNameLst>
                                          <p:attrName>ppt_y</p:attrName>
                                        </p:attrNameLst>
                                      </p:cBhvr>
                                      <p:tavLst>
                                        <p:tav tm="0">
                                          <p:val>
                                            <p:strVal val="#ppt_y"/>
                                          </p:val>
                                        </p:tav>
                                        <p:tav tm="100000">
                                          <p:val>
                                            <p:strVal val="#ppt_y"/>
                                          </p:val>
                                        </p:tav>
                                      </p:tavLst>
                                    </p:anim>
                                  </p:childTnLst>
                                </p:cTn>
                              </p:par>
                            </p:childTnLst>
                          </p:cTn>
                        </p:par>
                        <p:par>
                          <p:cTn id="53" fill="hold">
                            <p:stCondLst>
                              <p:cond delay="2500"/>
                            </p:stCondLst>
                            <p:childTnLst>
                              <p:par>
                                <p:cTn id="54" presetID="2" presetClass="entr" presetSubtype="8" fill="hold" grpId="0" nodeType="after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0-#ppt_w/2"/>
                                          </p:val>
                                        </p:tav>
                                        <p:tav tm="100000">
                                          <p:val>
                                            <p:strVal val="#ppt_x"/>
                                          </p:val>
                                        </p:tav>
                                      </p:tavLst>
                                    </p:anim>
                                    <p:anim calcmode="lin" valueType="num">
                                      <p:cBhvr additive="base">
                                        <p:cTn id="57" dur="500" fill="hold"/>
                                        <p:tgtEl>
                                          <p:spTgt spid="53"/>
                                        </p:tgtEl>
                                        <p:attrNameLst>
                                          <p:attrName>ppt_y</p:attrName>
                                        </p:attrNameLst>
                                      </p:cBhvr>
                                      <p:tavLst>
                                        <p:tav tm="0">
                                          <p:val>
                                            <p:strVal val="#ppt_y"/>
                                          </p:val>
                                        </p:tav>
                                        <p:tav tm="100000">
                                          <p:val>
                                            <p:strVal val="#ppt_y"/>
                                          </p:val>
                                        </p:tav>
                                      </p:tavLst>
                                    </p:anim>
                                  </p:childTnLst>
                                </p:cTn>
                              </p:par>
                            </p:childTnLst>
                          </p:cTn>
                        </p:par>
                        <p:par>
                          <p:cTn id="58" fill="hold">
                            <p:stCondLst>
                              <p:cond delay="3000"/>
                            </p:stCondLst>
                            <p:childTnLst>
                              <p:par>
                                <p:cTn id="59" presetID="2" presetClass="entr" presetSubtype="8" fill="hold" grpId="0" nodeType="afterEffect">
                                  <p:stCondLst>
                                    <p:cond delay="0"/>
                                  </p:stCondLst>
                                  <p:childTnLst>
                                    <p:set>
                                      <p:cBhvr>
                                        <p:cTn id="60" dur="1" fill="hold">
                                          <p:stCondLst>
                                            <p:cond delay="0"/>
                                          </p:stCondLst>
                                        </p:cTn>
                                        <p:tgtEl>
                                          <p:spTgt spid="54"/>
                                        </p:tgtEl>
                                        <p:attrNameLst>
                                          <p:attrName>style.visibility</p:attrName>
                                        </p:attrNameLst>
                                      </p:cBhvr>
                                      <p:to>
                                        <p:strVal val="visible"/>
                                      </p:to>
                                    </p:set>
                                    <p:anim calcmode="lin" valueType="num">
                                      <p:cBhvr additive="base">
                                        <p:cTn id="61" dur="500" fill="hold"/>
                                        <p:tgtEl>
                                          <p:spTgt spid="54"/>
                                        </p:tgtEl>
                                        <p:attrNameLst>
                                          <p:attrName>ppt_x</p:attrName>
                                        </p:attrNameLst>
                                      </p:cBhvr>
                                      <p:tavLst>
                                        <p:tav tm="0">
                                          <p:val>
                                            <p:strVal val="0-#ppt_w/2"/>
                                          </p:val>
                                        </p:tav>
                                        <p:tav tm="100000">
                                          <p:val>
                                            <p:strVal val="#ppt_x"/>
                                          </p:val>
                                        </p:tav>
                                      </p:tavLst>
                                    </p:anim>
                                    <p:anim calcmode="lin" valueType="num">
                                      <p:cBhvr additive="base">
                                        <p:cTn id="62" dur="500" fill="hold"/>
                                        <p:tgtEl>
                                          <p:spTgt spid="54"/>
                                        </p:tgtEl>
                                        <p:attrNameLst>
                                          <p:attrName>ppt_y</p:attrName>
                                        </p:attrNameLst>
                                      </p:cBhvr>
                                      <p:tavLst>
                                        <p:tav tm="0">
                                          <p:val>
                                            <p:strVal val="#ppt_y"/>
                                          </p:val>
                                        </p:tav>
                                        <p:tav tm="100000">
                                          <p:val>
                                            <p:strVal val="#ppt_y"/>
                                          </p:val>
                                        </p:tav>
                                      </p:tavLst>
                                    </p:anim>
                                  </p:childTnLst>
                                </p:cTn>
                              </p:par>
                            </p:childTnLst>
                          </p:cTn>
                        </p:par>
                        <p:par>
                          <p:cTn id="63" fill="hold">
                            <p:stCondLst>
                              <p:cond delay="3500"/>
                            </p:stCondLst>
                            <p:childTnLst>
                              <p:par>
                                <p:cTn id="64" presetID="2" presetClass="entr" presetSubtype="8" fill="hold" grpId="0" nodeType="afterEffect">
                                  <p:stCondLst>
                                    <p:cond delay="0"/>
                                  </p:stCondLst>
                                  <p:childTnLst>
                                    <p:set>
                                      <p:cBhvr>
                                        <p:cTn id="65" dur="1" fill="hold">
                                          <p:stCondLst>
                                            <p:cond delay="0"/>
                                          </p:stCondLst>
                                        </p:cTn>
                                        <p:tgtEl>
                                          <p:spTgt spid="55"/>
                                        </p:tgtEl>
                                        <p:attrNameLst>
                                          <p:attrName>style.visibility</p:attrName>
                                        </p:attrNameLst>
                                      </p:cBhvr>
                                      <p:to>
                                        <p:strVal val="visible"/>
                                      </p:to>
                                    </p:set>
                                    <p:anim calcmode="lin" valueType="num">
                                      <p:cBhvr additive="base">
                                        <p:cTn id="66" dur="500" fill="hold"/>
                                        <p:tgtEl>
                                          <p:spTgt spid="55"/>
                                        </p:tgtEl>
                                        <p:attrNameLst>
                                          <p:attrName>ppt_x</p:attrName>
                                        </p:attrNameLst>
                                      </p:cBhvr>
                                      <p:tavLst>
                                        <p:tav tm="0">
                                          <p:val>
                                            <p:strVal val="0-#ppt_w/2"/>
                                          </p:val>
                                        </p:tav>
                                        <p:tav tm="100000">
                                          <p:val>
                                            <p:strVal val="#ppt_x"/>
                                          </p:val>
                                        </p:tav>
                                      </p:tavLst>
                                    </p:anim>
                                    <p:anim calcmode="lin" valueType="num">
                                      <p:cBhvr additive="base">
                                        <p:cTn id="67" dur="500" fill="hold"/>
                                        <p:tgtEl>
                                          <p:spTgt spid="55"/>
                                        </p:tgtEl>
                                        <p:attrNameLst>
                                          <p:attrName>ppt_y</p:attrName>
                                        </p:attrNameLst>
                                      </p:cBhvr>
                                      <p:tavLst>
                                        <p:tav tm="0">
                                          <p:val>
                                            <p:strVal val="#ppt_y"/>
                                          </p:val>
                                        </p:tav>
                                        <p:tav tm="100000">
                                          <p:val>
                                            <p:strVal val="#ppt_y"/>
                                          </p:val>
                                        </p:tav>
                                      </p:tavLst>
                                    </p:anim>
                                  </p:childTnLst>
                                </p:cTn>
                              </p:par>
                            </p:childTnLst>
                          </p:cTn>
                        </p:par>
                        <p:par>
                          <p:cTn id="68" fill="hold">
                            <p:stCondLst>
                              <p:cond delay="4000"/>
                            </p:stCondLst>
                            <p:childTnLst>
                              <p:par>
                                <p:cTn id="69" presetID="2" presetClass="entr" presetSubtype="8" fill="hold" grpId="0" nodeType="afterEffect">
                                  <p:stCondLst>
                                    <p:cond delay="0"/>
                                  </p:stCondLst>
                                  <p:childTnLst>
                                    <p:set>
                                      <p:cBhvr>
                                        <p:cTn id="70" dur="1" fill="hold">
                                          <p:stCondLst>
                                            <p:cond delay="0"/>
                                          </p:stCondLst>
                                        </p:cTn>
                                        <p:tgtEl>
                                          <p:spTgt spid="56"/>
                                        </p:tgtEl>
                                        <p:attrNameLst>
                                          <p:attrName>style.visibility</p:attrName>
                                        </p:attrNameLst>
                                      </p:cBhvr>
                                      <p:to>
                                        <p:strVal val="visible"/>
                                      </p:to>
                                    </p:set>
                                    <p:anim calcmode="lin" valueType="num">
                                      <p:cBhvr additive="base">
                                        <p:cTn id="71" dur="500" fill="hold"/>
                                        <p:tgtEl>
                                          <p:spTgt spid="56"/>
                                        </p:tgtEl>
                                        <p:attrNameLst>
                                          <p:attrName>ppt_x</p:attrName>
                                        </p:attrNameLst>
                                      </p:cBhvr>
                                      <p:tavLst>
                                        <p:tav tm="0">
                                          <p:val>
                                            <p:strVal val="0-#ppt_w/2"/>
                                          </p:val>
                                        </p:tav>
                                        <p:tav tm="100000">
                                          <p:val>
                                            <p:strVal val="#ppt_x"/>
                                          </p:val>
                                        </p:tav>
                                      </p:tavLst>
                                    </p:anim>
                                    <p:anim calcmode="lin" valueType="num">
                                      <p:cBhvr additive="base">
                                        <p:cTn id="72" dur="500" fill="hold"/>
                                        <p:tgtEl>
                                          <p:spTgt spid="56"/>
                                        </p:tgtEl>
                                        <p:attrNameLst>
                                          <p:attrName>ppt_y</p:attrName>
                                        </p:attrNameLst>
                                      </p:cBhvr>
                                      <p:tavLst>
                                        <p:tav tm="0">
                                          <p:val>
                                            <p:strVal val="#ppt_y"/>
                                          </p:val>
                                        </p:tav>
                                        <p:tav tm="100000">
                                          <p:val>
                                            <p:strVal val="#ppt_y"/>
                                          </p:val>
                                        </p:tav>
                                      </p:tavLst>
                                    </p:anim>
                                  </p:childTnLst>
                                </p:cTn>
                              </p:par>
                            </p:childTnLst>
                          </p:cTn>
                        </p:par>
                        <p:par>
                          <p:cTn id="73" fill="hold">
                            <p:stCondLst>
                              <p:cond delay="4500"/>
                            </p:stCondLst>
                            <p:childTnLst>
                              <p:par>
                                <p:cTn id="74" presetID="2" presetClass="entr" presetSubtype="8" fill="hold" grpId="0" nodeType="afterEffect">
                                  <p:stCondLst>
                                    <p:cond delay="0"/>
                                  </p:stCondLst>
                                  <p:childTnLst>
                                    <p:set>
                                      <p:cBhvr>
                                        <p:cTn id="75" dur="1" fill="hold">
                                          <p:stCondLst>
                                            <p:cond delay="0"/>
                                          </p:stCondLst>
                                        </p:cTn>
                                        <p:tgtEl>
                                          <p:spTgt spid="58"/>
                                        </p:tgtEl>
                                        <p:attrNameLst>
                                          <p:attrName>style.visibility</p:attrName>
                                        </p:attrNameLst>
                                      </p:cBhvr>
                                      <p:to>
                                        <p:strVal val="visible"/>
                                      </p:to>
                                    </p:set>
                                    <p:anim calcmode="lin" valueType="num">
                                      <p:cBhvr additive="base">
                                        <p:cTn id="76" dur="500" fill="hold"/>
                                        <p:tgtEl>
                                          <p:spTgt spid="58"/>
                                        </p:tgtEl>
                                        <p:attrNameLst>
                                          <p:attrName>ppt_x</p:attrName>
                                        </p:attrNameLst>
                                      </p:cBhvr>
                                      <p:tavLst>
                                        <p:tav tm="0">
                                          <p:val>
                                            <p:strVal val="0-#ppt_w/2"/>
                                          </p:val>
                                        </p:tav>
                                        <p:tav tm="100000">
                                          <p:val>
                                            <p:strVal val="#ppt_x"/>
                                          </p:val>
                                        </p:tav>
                                      </p:tavLst>
                                    </p:anim>
                                    <p:anim calcmode="lin" valueType="num">
                                      <p:cBhvr additive="base">
                                        <p:cTn id="77" dur="500" fill="hold"/>
                                        <p:tgtEl>
                                          <p:spTgt spid="58"/>
                                        </p:tgtEl>
                                        <p:attrNameLst>
                                          <p:attrName>ppt_y</p:attrName>
                                        </p:attrNameLst>
                                      </p:cBhvr>
                                      <p:tavLst>
                                        <p:tav tm="0">
                                          <p:val>
                                            <p:strVal val="#ppt_y"/>
                                          </p:val>
                                        </p:tav>
                                        <p:tav tm="100000">
                                          <p:val>
                                            <p:strVal val="#ppt_y"/>
                                          </p:val>
                                        </p:tav>
                                      </p:tavLst>
                                    </p:anim>
                                  </p:childTnLst>
                                </p:cTn>
                              </p:par>
                            </p:childTnLst>
                          </p:cTn>
                        </p:par>
                        <p:par>
                          <p:cTn id="78" fill="hold">
                            <p:stCondLst>
                              <p:cond delay="5000"/>
                            </p:stCondLst>
                            <p:childTnLst>
                              <p:par>
                                <p:cTn id="79" presetID="2" presetClass="entr" presetSubtype="8" fill="hold" grpId="0" nodeType="afterEffect">
                                  <p:stCondLst>
                                    <p:cond delay="0"/>
                                  </p:stCondLst>
                                  <p:childTnLst>
                                    <p:set>
                                      <p:cBhvr>
                                        <p:cTn id="80" dur="1" fill="hold">
                                          <p:stCondLst>
                                            <p:cond delay="0"/>
                                          </p:stCondLst>
                                        </p:cTn>
                                        <p:tgtEl>
                                          <p:spTgt spid="59"/>
                                        </p:tgtEl>
                                        <p:attrNameLst>
                                          <p:attrName>style.visibility</p:attrName>
                                        </p:attrNameLst>
                                      </p:cBhvr>
                                      <p:to>
                                        <p:strVal val="visible"/>
                                      </p:to>
                                    </p:set>
                                    <p:anim calcmode="lin" valueType="num">
                                      <p:cBhvr additive="base">
                                        <p:cTn id="81" dur="500" fill="hold"/>
                                        <p:tgtEl>
                                          <p:spTgt spid="59"/>
                                        </p:tgtEl>
                                        <p:attrNameLst>
                                          <p:attrName>ppt_x</p:attrName>
                                        </p:attrNameLst>
                                      </p:cBhvr>
                                      <p:tavLst>
                                        <p:tav tm="0">
                                          <p:val>
                                            <p:strVal val="0-#ppt_w/2"/>
                                          </p:val>
                                        </p:tav>
                                        <p:tav tm="100000">
                                          <p:val>
                                            <p:strVal val="#ppt_x"/>
                                          </p:val>
                                        </p:tav>
                                      </p:tavLst>
                                    </p:anim>
                                    <p:anim calcmode="lin" valueType="num">
                                      <p:cBhvr additive="base">
                                        <p:cTn id="82" dur="500" fill="hold"/>
                                        <p:tgtEl>
                                          <p:spTgt spid="59"/>
                                        </p:tgtEl>
                                        <p:attrNameLst>
                                          <p:attrName>ppt_y</p:attrName>
                                        </p:attrNameLst>
                                      </p:cBhvr>
                                      <p:tavLst>
                                        <p:tav tm="0">
                                          <p:val>
                                            <p:strVal val="#ppt_y"/>
                                          </p:val>
                                        </p:tav>
                                        <p:tav tm="100000">
                                          <p:val>
                                            <p:strVal val="#ppt_y"/>
                                          </p:val>
                                        </p:tav>
                                      </p:tavLst>
                                    </p:anim>
                                  </p:childTnLst>
                                </p:cTn>
                              </p:par>
                            </p:childTnLst>
                          </p:cTn>
                        </p:par>
                        <p:par>
                          <p:cTn id="83" fill="hold">
                            <p:stCondLst>
                              <p:cond delay="5500"/>
                            </p:stCondLst>
                            <p:childTnLst>
                              <p:par>
                                <p:cTn id="84" presetID="2" presetClass="entr" presetSubtype="8" fill="hold" grpId="0" nodeType="afterEffect">
                                  <p:stCondLst>
                                    <p:cond delay="0"/>
                                  </p:stCondLst>
                                  <p:childTnLst>
                                    <p:set>
                                      <p:cBhvr>
                                        <p:cTn id="85" dur="1" fill="hold">
                                          <p:stCondLst>
                                            <p:cond delay="0"/>
                                          </p:stCondLst>
                                        </p:cTn>
                                        <p:tgtEl>
                                          <p:spTgt spid="61"/>
                                        </p:tgtEl>
                                        <p:attrNameLst>
                                          <p:attrName>style.visibility</p:attrName>
                                        </p:attrNameLst>
                                      </p:cBhvr>
                                      <p:to>
                                        <p:strVal val="visible"/>
                                      </p:to>
                                    </p:set>
                                    <p:anim calcmode="lin" valueType="num">
                                      <p:cBhvr additive="base">
                                        <p:cTn id="86" dur="500" fill="hold"/>
                                        <p:tgtEl>
                                          <p:spTgt spid="61"/>
                                        </p:tgtEl>
                                        <p:attrNameLst>
                                          <p:attrName>ppt_x</p:attrName>
                                        </p:attrNameLst>
                                      </p:cBhvr>
                                      <p:tavLst>
                                        <p:tav tm="0">
                                          <p:val>
                                            <p:strVal val="0-#ppt_w/2"/>
                                          </p:val>
                                        </p:tav>
                                        <p:tav tm="100000">
                                          <p:val>
                                            <p:strVal val="#ppt_x"/>
                                          </p:val>
                                        </p:tav>
                                      </p:tavLst>
                                    </p:anim>
                                    <p:anim calcmode="lin" valueType="num">
                                      <p:cBhvr additive="base">
                                        <p:cTn id="87" dur="500" fill="hold"/>
                                        <p:tgtEl>
                                          <p:spTgt spid="61"/>
                                        </p:tgtEl>
                                        <p:attrNameLst>
                                          <p:attrName>ppt_y</p:attrName>
                                        </p:attrNameLst>
                                      </p:cBhvr>
                                      <p:tavLst>
                                        <p:tav tm="0">
                                          <p:val>
                                            <p:strVal val="#ppt_y"/>
                                          </p:val>
                                        </p:tav>
                                        <p:tav tm="100000">
                                          <p:val>
                                            <p:strVal val="#ppt_y"/>
                                          </p:val>
                                        </p:tav>
                                      </p:tavLst>
                                    </p:anim>
                                  </p:childTnLst>
                                </p:cTn>
                              </p:par>
                              <p:par>
                                <p:cTn id="88" presetID="2" presetClass="entr" presetSubtype="8" fill="hold" nodeType="withEffect">
                                  <p:stCondLst>
                                    <p:cond delay="0"/>
                                  </p:stCondLst>
                                  <p:childTnLst>
                                    <p:set>
                                      <p:cBhvr>
                                        <p:cTn id="89" dur="1" fill="hold">
                                          <p:stCondLst>
                                            <p:cond delay="0"/>
                                          </p:stCondLst>
                                        </p:cTn>
                                        <p:tgtEl>
                                          <p:spTgt spid="60"/>
                                        </p:tgtEl>
                                        <p:attrNameLst>
                                          <p:attrName>style.visibility</p:attrName>
                                        </p:attrNameLst>
                                      </p:cBhvr>
                                      <p:to>
                                        <p:strVal val="visible"/>
                                      </p:to>
                                    </p:set>
                                    <p:anim calcmode="lin" valueType="num">
                                      <p:cBhvr additive="base">
                                        <p:cTn id="90" dur="500" fill="hold"/>
                                        <p:tgtEl>
                                          <p:spTgt spid="60"/>
                                        </p:tgtEl>
                                        <p:attrNameLst>
                                          <p:attrName>ppt_x</p:attrName>
                                        </p:attrNameLst>
                                      </p:cBhvr>
                                      <p:tavLst>
                                        <p:tav tm="0">
                                          <p:val>
                                            <p:strVal val="0-#ppt_w/2"/>
                                          </p:val>
                                        </p:tav>
                                        <p:tav tm="100000">
                                          <p:val>
                                            <p:strVal val="#ppt_x"/>
                                          </p:val>
                                        </p:tav>
                                      </p:tavLst>
                                    </p:anim>
                                    <p:anim calcmode="lin" valueType="num">
                                      <p:cBhvr additive="base">
                                        <p:cTn id="91" dur="500" fill="hold"/>
                                        <p:tgtEl>
                                          <p:spTgt spid="60"/>
                                        </p:tgtEl>
                                        <p:attrNameLst>
                                          <p:attrName>ppt_y</p:attrName>
                                        </p:attrNameLst>
                                      </p:cBhvr>
                                      <p:tavLst>
                                        <p:tav tm="0">
                                          <p:val>
                                            <p:strVal val="#ppt_y"/>
                                          </p:val>
                                        </p:tav>
                                        <p:tav tm="100000">
                                          <p:val>
                                            <p:strVal val="#ppt_y"/>
                                          </p:val>
                                        </p:tav>
                                      </p:tavLst>
                                    </p:anim>
                                  </p:childTnLst>
                                </p:cTn>
                              </p:par>
                            </p:childTnLst>
                          </p:cTn>
                        </p:par>
                        <p:par>
                          <p:cTn id="92" fill="hold">
                            <p:stCondLst>
                              <p:cond delay="6000"/>
                            </p:stCondLst>
                            <p:childTnLst>
                              <p:par>
                                <p:cTn id="93" presetID="2" presetClass="entr" presetSubtype="8" fill="hold" grpId="0" nodeType="afterEffect">
                                  <p:stCondLst>
                                    <p:cond delay="0"/>
                                  </p:stCondLst>
                                  <p:childTnLst>
                                    <p:set>
                                      <p:cBhvr>
                                        <p:cTn id="94" dur="1" fill="hold">
                                          <p:stCondLst>
                                            <p:cond delay="0"/>
                                          </p:stCondLst>
                                        </p:cTn>
                                        <p:tgtEl>
                                          <p:spTgt spid="62"/>
                                        </p:tgtEl>
                                        <p:attrNameLst>
                                          <p:attrName>style.visibility</p:attrName>
                                        </p:attrNameLst>
                                      </p:cBhvr>
                                      <p:to>
                                        <p:strVal val="visible"/>
                                      </p:to>
                                    </p:set>
                                    <p:anim calcmode="lin" valueType="num">
                                      <p:cBhvr additive="base">
                                        <p:cTn id="95" dur="500" fill="hold"/>
                                        <p:tgtEl>
                                          <p:spTgt spid="62"/>
                                        </p:tgtEl>
                                        <p:attrNameLst>
                                          <p:attrName>ppt_x</p:attrName>
                                        </p:attrNameLst>
                                      </p:cBhvr>
                                      <p:tavLst>
                                        <p:tav tm="0">
                                          <p:val>
                                            <p:strVal val="0-#ppt_w/2"/>
                                          </p:val>
                                        </p:tav>
                                        <p:tav tm="100000">
                                          <p:val>
                                            <p:strVal val="#ppt_x"/>
                                          </p:val>
                                        </p:tav>
                                      </p:tavLst>
                                    </p:anim>
                                    <p:anim calcmode="lin" valueType="num">
                                      <p:cBhvr additive="base">
                                        <p:cTn id="96" dur="500" fill="hold"/>
                                        <p:tgtEl>
                                          <p:spTgt spid="62"/>
                                        </p:tgtEl>
                                        <p:attrNameLst>
                                          <p:attrName>ppt_y</p:attrName>
                                        </p:attrNameLst>
                                      </p:cBhvr>
                                      <p:tavLst>
                                        <p:tav tm="0">
                                          <p:val>
                                            <p:strVal val="#ppt_y"/>
                                          </p:val>
                                        </p:tav>
                                        <p:tav tm="100000">
                                          <p:val>
                                            <p:strVal val="#ppt_y"/>
                                          </p:val>
                                        </p:tav>
                                      </p:tavLst>
                                    </p:anim>
                                  </p:childTnLst>
                                </p:cTn>
                              </p:par>
                            </p:childTnLst>
                          </p:cTn>
                        </p:par>
                        <p:par>
                          <p:cTn id="97" fill="hold">
                            <p:stCondLst>
                              <p:cond delay="6500"/>
                            </p:stCondLst>
                            <p:childTnLst>
                              <p:par>
                                <p:cTn id="98" presetID="2" presetClass="entr" presetSubtype="8" fill="hold" grpId="0" nodeType="afterEffect">
                                  <p:stCondLst>
                                    <p:cond delay="0"/>
                                  </p:stCondLst>
                                  <p:childTnLst>
                                    <p:set>
                                      <p:cBhvr>
                                        <p:cTn id="99" dur="1" fill="hold">
                                          <p:stCondLst>
                                            <p:cond delay="0"/>
                                          </p:stCondLst>
                                        </p:cTn>
                                        <p:tgtEl>
                                          <p:spTgt spid="63"/>
                                        </p:tgtEl>
                                        <p:attrNameLst>
                                          <p:attrName>style.visibility</p:attrName>
                                        </p:attrNameLst>
                                      </p:cBhvr>
                                      <p:to>
                                        <p:strVal val="visible"/>
                                      </p:to>
                                    </p:set>
                                    <p:anim calcmode="lin" valueType="num">
                                      <p:cBhvr additive="base">
                                        <p:cTn id="100" dur="500" fill="hold"/>
                                        <p:tgtEl>
                                          <p:spTgt spid="63"/>
                                        </p:tgtEl>
                                        <p:attrNameLst>
                                          <p:attrName>ppt_x</p:attrName>
                                        </p:attrNameLst>
                                      </p:cBhvr>
                                      <p:tavLst>
                                        <p:tav tm="0">
                                          <p:val>
                                            <p:strVal val="0-#ppt_w/2"/>
                                          </p:val>
                                        </p:tav>
                                        <p:tav tm="100000">
                                          <p:val>
                                            <p:strVal val="#ppt_x"/>
                                          </p:val>
                                        </p:tav>
                                      </p:tavLst>
                                    </p:anim>
                                    <p:anim calcmode="lin" valueType="num">
                                      <p:cBhvr additive="base">
                                        <p:cTn id="101" dur="500" fill="hold"/>
                                        <p:tgtEl>
                                          <p:spTgt spid="63"/>
                                        </p:tgtEl>
                                        <p:attrNameLst>
                                          <p:attrName>ppt_y</p:attrName>
                                        </p:attrNameLst>
                                      </p:cBhvr>
                                      <p:tavLst>
                                        <p:tav tm="0">
                                          <p:val>
                                            <p:strVal val="#ppt_y"/>
                                          </p:val>
                                        </p:tav>
                                        <p:tav tm="100000">
                                          <p:val>
                                            <p:strVal val="#ppt_y"/>
                                          </p:val>
                                        </p:tav>
                                      </p:tavLst>
                                    </p:anim>
                                  </p:childTnLst>
                                </p:cTn>
                              </p:par>
                            </p:childTnLst>
                          </p:cTn>
                        </p:par>
                        <p:par>
                          <p:cTn id="102" fill="hold">
                            <p:stCondLst>
                              <p:cond delay="7000"/>
                            </p:stCondLst>
                            <p:childTnLst>
                              <p:par>
                                <p:cTn id="103" presetID="2" presetClass="entr" presetSubtype="8" fill="hold" grpId="0" nodeType="afterEffect">
                                  <p:stCondLst>
                                    <p:cond delay="0"/>
                                  </p:stCondLst>
                                  <p:childTnLst>
                                    <p:set>
                                      <p:cBhvr>
                                        <p:cTn id="104" dur="1" fill="hold">
                                          <p:stCondLst>
                                            <p:cond delay="0"/>
                                          </p:stCondLst>
                                        </p:cTn>
                                        <p:tgtEl>
                                          <p:spTgt spid="64"/>
                                        </p:tgtEl>
                                        <p:attrNameLst>
                                          <p:attrName>style.visibility</p:attrName>
                                        </p:attrNameLst>
                                      </p:cBhvr>
                                      <p:to>
                                        <p:strVal val="visible"/>
                                      </p:to>
                                    </p:set>
                                    <p:anim calcmode="lin" valueType="num">
                                      <p:cBhvr additive="base">
                                        <p:cTn id="105" dur="500" fill="hold"/>
                                        <p:tgtEl>
                                          <p:spTgt spid="64"/>
                                        </p:tgtEl>
                                        <p:attrNameLst>
                                          <p:attrName>ppt_x</p:attrName>
                                        </p:attrNameLst>
                                      </p:cBhvr>
                                      <p:tavLst>
                                        <p:tav tm="0">
                                          <p:val>
                                            <p:strVal val="0-#ppt_w/2"/>
                                          </p:val>
                                        </p:tav>
                                        <p:tav tm="100000">
                                          <p:val>
                                            <p:strVal val="#ppt_x"/>
                                          </p:val>
                                        </p:tav>
                                      </p:tavLst>
                                    </p:anim>
                                    <p:anim calcmode="lin" valueType="num">
                                      <p:cBhvr additive="base">
                                        <p:cTn id="106" dur="500" fill="hold"/>
                                        <p:tgtEl>
                                          <p:spTgt spid="64"/>
                                        </p:tgtEl>
                                        <p:attrNameLst>
                                          <p:attrName>ppt_y</p:attrName>
                                        </p:attrNameLst>
                                      </p:cBhvr>
                                      <p:tavLst>
                                        <p:tav tm="0">
                                          <p:val>
                                            <p:strVal val="#ppt_y"/>
                                          </p:val>
                                        </p:tav>
                                        <p:tav tm="100000">
                                          <p:val>
                                            <p:strVal val="#ppt_y"/>
                                          </p:val>
                                        </p:tav>
                                      </p:tavLst>
                                    </p:anim>
                                  </p:childTnLst>
                                </p:cTn>
                              </p:par>
                            </p:childTnLst>
                          </p:cTn>
                        </p:par>
                        <p:par>
                          <p:cTn id="107" fill="hold">
                            <p:stCondLst>
                              <p:cond delay="7500"/>
                            </p:stCondLst>
                            <p:childTnLst>
                              <p:par>
                                <p:cTn id="108" presetID="2" presetClass="entr" presetSubtype="8" fill="hold" grpId="0" nodeType="afterEffect">
                                  <p:stCondLst>
                                    <p:cond delay="0"/>
                                  </p:stCondLst>
                                  <p:childTnLst>
                                    <p:set>
                                      <p:cBhvr>
                                        <p:cTn id="109" dur="1" fill="hold">
                                          <p:stCondLst>
                                            <p:cond delay="0"/>
                                          </p:stCondLst>
                                        </p:cTn>
                                        <p:tgtEl>
                                          <p:spTgt spid="65"/>
                                        </p:tgtEl>
                                        <p:attrNameLst>
                                          <p:attrName>style.visibility</p:attrName>
                                        </p:attrNameLst>
                                      </p:cBhvr>
                                      <p:to>
                                        <p:strVal val="visible"/>
                                      </p:to>
                                    </p:set>
                                    <p:anim calcmode="lin" valueType="num">
                                      <p:cBhvr additive="base">
                                        <p:cTn id="110" dur="500" fill="hold"/>
                                        <p:tgtEl>
                                          <p:spTgt spid="65"/>
                                        </p:tgtEl>
                                        <p:attrNameLst>
                                          <p:attrName>ppt_x</p:attrName>
                                        </p:attrNameLst>
                                      </p:cBhvr>
                                      <p:tavLst>
                                        <p:tav tm="0">
                                          <p:val>
                                            <p:strVal val="0-#ppt_w/2"/>
                                          </p:val>
                                        </p:tav>
                                        <p:tav tm="100000">
                                          <p:val>
                                            <p:strVal val="#ppt_x"/>
                                          </p:val>
                                        </p:tav>
                                      </p:tavLst>
                                    </p:anim>
                                    <p:anim calcmode="lin" valueType="num">
                                      <p:cBhvr additive="base">
                                        <p:cTn id="111" dur="500" fill="hold"/>
                                        <p:tgtEl>
                                          <p:spTgt spid="65"/>
                                        </p:tgtEl>
                                        <p:attrNameLst>
                                          <p:attrName>ppt_y</p:attrName>
                                        </p:attrNameLst>
                                      </p:cBhvr>
                                      <p:tavLst>
                                        <p:tav tm="0">
                                          <p:val>
                                            <p:strVal val="#ppt_y"/>
                                          </p:val>
                                        </p:tav>
                                        <p:tav tm="100000">
                                          <p:val>
                                            <p:strVal val="#ppt_y"/>
                                          </p:val>
                                        </p:tav>
                                      </p:tavLst>
                                    </p:anim>
                                  </p:childTnLst>
                                </p:cTn>
                              </p:par>
                            </p:childTnLst>
                          </p:cTn>
                        </p:par>
                        <p:par>
                          <p:cTn id="112" fill="hold">
                            <p:stCondLst>
                              <p:cond delay="8000"/>
                            </p:stCondLst>
                            <p:childTnLst>
                              <p:par>
                                <p:cTn id="113" presetID="10" presetClass="emph" presetSubtype="0" repeatCount="3000" fill="hold" grpId="1" nodeType="afterEffect">
                                  <p:stCondLst>
                                    <p:cond delay="0"/>
                                  </p:stCondLst>
                                  <p:childTnLst>
                                    <p:anim calcmode="discrete" valueType="str">
                                      <p:cBhvr override="childStyle">
                                        <p:cTn id="114" dur="1000" fill="hold"/>
                                        <p:tgtEl>
                                          <p:spTgt spid="61"/>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0" grpId="0"/>
      <p:bldP spid="41" grpId="0"/>
      <p:bldP spid="49" grpId="0"/>
      <p:bldP spid="50" grpId="0"/>
      <p:bldP spid="51" grpId="0"/>
      <p:bldP spid="52" grpId="0"/>
      <p:bldP spid="53" grpId="0"/>
      <p:bldP spid="54" grpId="0"/>
      <p:bldP spid="55" grpId="0"/>
      <p:bldP spid="56" grpId="0"/>
      <p:bldP spid="57" grpId="0"/>
      <p:bldP spid="58" grpId="0"/>
      <p:bldP spid="59" grpId="0"/>
      <p:bldP spid="61" grpId="0"/>
      <p:bldP spid="61" grpId="1"/>
      <p:bldP spid="62" grpId="0"/>
      <p:bldP spid="63" grpId="0"/>
      <p:bldP spid="64" grpId="0"/>
      <p:bldP spid="6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03科技产品发布商业计划书总结计划PPT模板"/>
</p:tagLst>
</file>

<file path=ppt/theme/theme1.xml><?xml version="1.0" encoding="utf-8"?>
<a:theme xmlns:a="http://schemas.openxmlformats.org/drawingml/2006/main" name="Office 主题">
  <a:themeElements>
    <a:clrScheme name="Office">
      <a:dk1>
        <a:sysClr val="windowText" lastClr="000000"/>
      </a:dk1>
      <a:lt1>
        <a:sysClr val="window" lastClr="CCE8C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CCE8C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3846</TotalTime>
  <Words>2367</Words>
  <Application>Microsoft Office PowerPoint</Application>
  <PresentationFormat>全屏显示(16:9)</PresentationFormat>
  <Paragraphs>358</Paragraphs>
  <Slides>23</Slides>
  <Notes>20</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23</vt:i4>
      </vt:variant>
    </vt:vector>
  </HeadingPairs>
  <TitlesOfParts>
    <vt:vector size="31" baseType="lpstr">
      <vt:lpstr>Lato Hairline</vt:lpstr>
      <vt:lpstr>Lato Regular</vt:lpstr>
      <vt:lpstr>微软雅黑</vt:lpstr>
      <vt:lpstr>Arial</vt:lpstr>
      <vt:lpstr>Calibri</vt:lpstr>
      <vt:lpstr>Calibri Light</vt:lpstr>
      <vt:lpstr>Lato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事半功倍的领导力开发解决方案</dc:title>
  <dc:subject>领导力开发解决方案</dc:subject>
  <dc:creator>杨天河</dc:creator>
  <cp:keywords>杨天河</cp:keywords>
  <dc:description>领导力开发</dc:description>
  <cp:lastModifiedBy>tina</cp:lastModifiedBy>
  <cp:revision>147</cp:revision>
  <dcterms:created xsi:type="dcterms:W3CDTF">2017-07-25T02:42:00Z</dcterms:created>
  <dcterms:modified xsi:type="dcterms:W3CDTF">2024-02-21T02:40:57Z</dcterms:modified>
  <cp:category>领导力</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